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Anton" pitchFamily="2" charset="0"/>
      <p:regular r:id="rId16"/>
    </p:embeddedFont>
    <p:embeddedFont>
      <p:font typeface="Gravita HUM" panose="020B0604020202020204" charset="0"/>
      <p:regular r:id="rId17"/>
    </p:embeddedFont>
    <p:embeddedFont>
      <p:font typeface="Poppins" panose="00000500000000000000" pitchFamily="2" charset="0"/>
      <p:regular r:id="rId18"/>
    </p:embeddedFont>
    <p:embeddedFont>
      <p:font typeface="Poppins Bold" panose="00000800000000000000" charset="0"/>
      <p:regular r:id="rId19"/>
    </p:embeddedFont>
    <p:embeddedFont>
      <p:font typeface="Poppins Italics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534" y="96"/>
      </p:cViewPr>
      <p:guideLst>
        <p:guide orient="horz" pos="3240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3.sv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12" Type="http://schemas.openxmlformats.org/officeDocument/2006/relationships/image" Target="../media/image2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11" Type="http://schemas.openxmlformats.org/officeDocument/2006/relationships/image" Target="../media/image21.svg"/><Relationship Id="rId5" Type="http://schemas.openxmlformats.org/officeDocument/2006/relationships/image" Target="../media/image15.svg"/><Relationship Id="rId15" Type="http://schemas.openxmlformats.org/officeDocument/2006/relationships/image" Target="../media/image11.png"/><Relationship Id="rId10" Type="http://schemas.openxmlformats.org/officeDocument/2006/relationships/image" Target="../media/image20.png"/><Relationship Id="rId4" Type="http://schemas.openxmlformats.org/officeDocument/2006/relationships/image" Target="../media/image14.svg"/><Relationship Id="rId9" Type="http://schemas.openxmlformats.org/officeDocument/2006/relationships/image" Target="../media/image19.svg"/><Relationship Id="rId14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23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27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2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0.png"/><Relationship Id="rId7" Type="http://schemas.openxmlformats.org/officeDocument/2006/relationships/image" Target="../media/image28.sv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0.svg"/><Relationship Id="rId4" Type="http://schemas.openxmlformats.org/officeDocument/2006/relationships/image" Target="../media/image21.sv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6.png"/><Relationship Id="rId7" Type="http://schemas.openxmlformats.org/officeDocument/2006/relationships/image" Target="../media/image28.sv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21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1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1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svg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svg"/><Relationship Id="rId5" Type="http://schemas.openxmlformats.org/officeDocument/2006/relationships/image" Target="../media/image26.png"/><Relationship Id="rId4" Type="http://schemas.openxmlformats.org/officeDocument/2006/relationships/image" Target="../media/image16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.png"/><Relationship Id="rId4" Type="http://schemas.openxmlformats.org/officeDocument/2006/relationships/image" Target="../media/image15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9.png"/><Relationship Id="rId7" Type="http://schemas.openxmlformats.org/officeDocument/2006/relationships/image" Target="../media/image40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4.svg"/><Relationship Id="rId4" Type="http://schemas.openxmlformats.org/officeDocument/2006/relationships/image" Target="../media/image26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27.png"/><Relationship Id="rId4" Type="http://schemas.openxmlformats.org/officeDocument/2006/relationships/image" Target="../media/image1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35503" t="-20844" r="-35503" b="-5016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" name="Freeform 3"/>
          <p:cNvSpPr/>
          <p:nvPr/>
        </p:nvSpPr>
        <p:spPr>
          <a:xfrm>
            <a:off x="5203770" y="1463560"/>
            <a:ext cx="13084230" cy="7359879"/>
          </a:xfrm>
          <a:custGeom>
            <a:avLst/>
            <a:gdLst/>
            <a:ahLst/>
            <a:cxnLst/>
            <a:rect l="l" t="t" r="r" b="b"/>
            <a:pathLst>
              <a:path w="13084230" h="7359879">
                <a:moveTo>
                  <a:pt x="0" y="0"/>
                </a:moveTo>
                <a:lnTo>
                  <a:pt x="13084230" y="0"/>
                </a:lnTo>
                <a:lnTo>
                  <a:pt x="13084230" y="7359880"/>
                </a:lnTo>
                <a:lnTo>
                  <a:pt x="0" y="73598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" name="TextBox 4"/>
          <p:cNvSpPr txBox="1"/>
          <p:nvPr/>
        </p:nvSpPr>
        <p:spPr>
          <a:xfrm>
            <a:off x="11745885" y="2077630"/>
            <a:ext cx="3367277" cy="207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Proposta Comercial | RTP 2026</a:t>
            </a:r>
          </a:p>
        </p:txBody>
      </p:sp>
      <p:sp>
        <p:nvSpPr>
          <p:cNvPr id="5" name="Freeform 5"/>
          <p:cNvSpPr/>
          <p:nvPr/>
        </p:nvSpPr>
        <p:spPr>
          <a:xfrm>
            <a:off x="0" y="1463560"/>
            <a:ext cx="13084230" cy="7359879"/>
          </a:xfrm>
          <a:custGeom>
            <a:avLst/>
            <a:gdLst/>
            <a:ahLst/>
            <a:cxnLst/>
            <a:rect l="l" t="t" r="r" b="b"/>
            <a:pathLst>
              <a:path w="13084230" h="7359879">
                <a:moveTo>
                  <a:pt x="0" y="0"/>
                </a:moveTo>
                <a:lnTo>
                  <a:pt x="13084230" y="0"/>
                </a:lnTo>
                <a:lnTo>
                  <a:pt x="13084230" y="7359880"/>
                </a:lnTo>
                <a:lnTo>
                  <a:pt x="0" y="73598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6" name="Freeform 6"/>
          <p:cNvSpPr/>
          <p:nvPr/>
        </p:nvSpPr>
        <p:spPr>
          <a:xfrm>
            <a:off x="2601885" y="1463560"/>
            <a:ext cx="13084230" cy="7359879"/>
          </a:xfrm>
          <a:custGeom>
            <a:avLst/>
            <a:gdLst/>
            <a:ahLst/>
            <a:cxnLst/>
            <a:rect l="l" t="t" r="r" b="b"/>
            <a:pathLst>
              <a:path w="13084230" h="7359879">
                <a:moveTo>
                  <a:pt x="0" y="0"/>
                </a:moveTo>
                <a:lnTo>
                  <a:pt x="13084230" y="0"/>
                </a:lnTo>
                <a:lnTo>
                  <a:pt x="13084230" y="7359880"/>
                </a:lnTo>
                <a:lnTo>
                  <a:pt x="0" y="73598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756" y="124090"/>
            <a:ext cx="9011244" cy="10022137"/>
            <a:chOff x="0" y="0"/>
            <a:chExt cx="6354263" cy="706709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4263" cy="7067093"/>
            </a:xfrm>
            <a:custGeom>
              <a:avLst/>
              <a:gdLst/>
              <a:ahLst/>
              <a:cxnLst/>
              <a:rect l="l" t="t" r="r" b="b"/>
              <a:pathLst>
                <a:path w="6354263" h="7067093">
                  <a:moveTo>
                    <a:pt x="8591" y="0"/>
                  </a:moveTo>
                  <a:lnTo>
                    <a:pt x="6345672" y="0"/>
                  </a:lnTo>
                  <a:cubicBezTo>
                    <a:pt x="6350417" y="0"/>
                    <a:pt x="6354263" y="3847"/>
                    <a:pt x="6354263" y="8591"/>
                  </a:cubicBezTo>
                  <a:lnTo>
                    <a:pt x="6354263" y="7058502"/>
                  </a:lnTo>
                  <a:cubicBezTo>
                    <a:pt x="6354263" y="7063247"/>
                    <a:pt x="6350417" y="7067093"/>
                    <a:pt x="6345672" y="7067093"/>
                  </a:cubicBezTo>
                  <a:lnTo>
                    <a:pt x="8591" y="7067093"/>
                  </a:lnTo>
                  <a:cubicBezTo>
                    <a:pt x="3847" y="7067093"/>
                    <a:pt x="0" y="7063247"/>
                    <a:pt x="0" y="7058502"/>
                  </a:cubicBezTo>
                  <a:lnTo>
                    <a:pt x="0" y="8591"/>
                  </a:lnTo>
                  <a:cubicBezTo>
                    <a:pt x="0" y="3847"/>
                    <a:pt x="3847" y="0"/>
                    <a:pt x="8591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6354263" cy="7124243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63148" y="360320"/>
            <a:ext cx="8550460" cy="9586462"/>
            <a:chOff x="0" y="0"/>
            <a:chExt cx="6029342" cy="675987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029342" cy="6759877"/>
            </a:xfrm>
            <a:custGeom>
              <a:avLst/>
              <a:gdLst/>
              <a:ahLst/>
              <a:cxnLst/>
              <a:rect l="l" t="t" r="r" b="b"/>
              <a:pathLst>
                <a:path w="6029342" h="6759877">
                  <a:moveTo>
                    <a:pt x="9054" y="0"/>
                  </a:moveTo>
                  <a:lnTo>
                    <a:pt x="6020288" y="0"/>
                  </a:lnTo>
                  <a:cubicBezTo>
                    <a:pt x="6025288" y="0"/>
                    <a:pt x="6029342" y="4054"/>
                    <a:pt x="6029342" y="9054"/>
                  </a:cubicBezTo>
                  <a:lnTo>
                    <a:pt x="6029342" y="6750823"/>
                  </a:lnTo>
                  <a:cubicBezTo>
                    <a:pt x="6029342" y="6753224"/>
                    <a:pt x="6028388" y="6755527"/>
                    <a:pt x="6026690" y="6757226"/>
                  </a:cubicBezTo>
                  <a:cubicBezTo>
                    <a:pt x="6024992" y="6758923"/>
                    <a:pt x="6022689" y="6759877"/>
                    <a:pt x="6020288" y="6759877"/>
                  </a:cubicBezTo>
                  <a:lnTo>
                    <a:pt x="9054" y="6759877"/>
                  </a:lnTo>
                  <a:cubicBezTo>
                    <a:pt x="6653" y="6759877"/>
                    <a:pt x="4350" y="6758923"/>
                    <a:pt x="2652" y="6757226"/>
                  </a:cubicBezTo>
                  <a:cubicBezTo>
                    <a:pt x="954" y="6755527"/>
                    <a:pt x="0" y="6753224"/>
                    <a:pt x="0" y="6750823"/>
                  </a:cubicBezTo>
                  <a:lnTo>
                    <a:pt x="0" y="9054"/>
                  </a:lnTo>
                  <a:cubicBezTo>
                    <a:pt x="0" y="6653"/>
                    <a:pt x="954" y="4350"/>
                    <a:pt x="2652" y="2652"/>
                  </a:cubicBezTo>
                  <a:cubicBezTo>
                    <a:pt x="4350" y="954"/>
                    <a:pt x="6653" y="0"/>
                    <a:pt x="9054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6029342" cy="6817027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275778" y="9153525"/>
            <a:ext cx="816747" cy="647607"/>
            <a:chOff x="0" y="0"/>
            <a:chExt cx="1088995" cy="863476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1088995" cy="863476"/>
              <a:chOff x="0" y="0"/>
              <a:chExt cx="575927" cy="456659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75927" cy="456659"/>
              </a:xfrm>
              <a:custGeom>
                <a:avLst/>
                <a:gdLst/>
                <a:ahLst/>
                <a:cxnLst/>
                <a:rect l="l" t="t" r="r" b="b"/>
                <a:pathLst>
                  <a:path w="575927" h="456659">
                    <a:moveTo>
                      <a:pt x="94790" y="0"/>
                    </a:moveTo>
                    <a:lnTo>
                      <a:pt x="481138" y="0"/>
                    </a:lnTo>
                    <a:cubicBezTo>
                      <a:pt x="533489" y="0"/>
                      <a:pt x="575927" y="42439"/>
                      <a:pt x="575927" y="94790"/>
                    </a:cubicBezTo>
                    <a:lnTo>
                      <a:pt x="575927" y="361869"/>
                    </a:lnTo>
                    <a:cubicBezTo>
                      <a:pt x="575927" y="387009"/>
                      <a:pt x="565941" y="411119"/>
                      <a:pt x="548164" y="428896"/>
                    </a:cubicBezTo>
                    <a:cubicBezTo>
                      <a:pt x="530388" y="446672"/>
                      <a:pt x="506277" y="456659"/>
                      <a:pt x="481138" y="456659"/>
                    </a:cubicBezTo>
                    <a:lnTo>
                      <a:pt x="94790" y="456659"/>
                    </a:lnTo>
                    <a:cubicBezTo>
                      <a:pt x="42439" y="456659"/>
                      <a:pt x="0" y="414220"/>
                      <a:pt x="0" y="361869"/>
                    </a:cubicBezTo>
                    <a:lnTo>
                      <a:pt x="0" y="94790"/>
                    </a:lnTo>
                    <a:cubicBezTo>
                      <a:pt x="0" y="42439"/>
                      <a:pt x="42439" y="0"/>
                      <a:pt x="9479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26A35">
                      <a:alpha val="100000"/>
                    </a:srgbClr>
                  </a:gs>
                  <a:gs pos="100000">
                    <a:srgbClr val="8F2F00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57150"/>
                <a:ext cx="575927" cy="513809"/>
              </a:xfrm>
              <a:prstGeom prst="rect">
                <a:avLst/>
              </a:prstGeom>
            </p:spPr>
            <p:txBody>
              <a:bodyPr lIns="22967" tIns="22967" rIns="22967" bIns="22967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12" name="Freeform 12"/>
            <p:cNvSpPr/>
            <p:nvPr/>
          </p:nvSpPr>
          <p:spPr>
            <a:xfrm>
              <a:off x="226998" y="149957"/>
              <a:ext cx="635000" cy="563562"/>
            </a:xfrm>
            <a:custGeom>
              <a:avLst/>
              <a:gdLst/>
              <a:ahLst/>
              <a:cxnLst/>
              <a:rect l="l" t="t" r="r" b="b"/>
              <a:pathLst>
                <a:path w="635000" h="563562">
                  <a:moveTo>
                    <a:pt x="0" y="0"/>
                  </a:moveTo>
                  <a:lnTo>
                    <a:pt x="635000" y="0"/>
                  </a:lnTo>
                  <a:lnTo>
                    <a:pt x="635000" y="563562"/>
                  </a:lnTo>
                  <a:lnTo>
                    <a:pt x="0" y="5635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991671" y="4996234"/>
            <a:ext cx="1152665" cy="1152665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114181" y="0"/>
                  </a:moveTo>
                  <a:lnTo>
                    <a:pt x="698619" y="0"/>
                  </a:lnTo>
                  <a:cubicBezTo>
                    <a:pt x="761679" y="0"/>
                    <a:pt x="812800" y="51121"/>
                    <a:pt x="812800" y="114181"/>
                  </a:cubicBezTo>
                  <a:lnTo>
                    <a:pt x="812800" y="698619"/>
                  </a:lnTo>
                  <a:cubicBezTo>
                    <a:pt x="812800" y="761679"/>
                    <a:pt x="761679" y="812800"/>
                    <a:pt x="698619" y="812800"/>
                  </a:cubicBezTo>
                  <a:lnTo>
                    <a:pt x="114181" y="812800"/>
                  </a:lnTo>
                  <a:cubicBezTo>
                    <a:pt x="51121" y="812800"/>
                    <a:pt x="0" y="761679"/>
                    <a:pt x="0" y="698619"/>
                  </a:cubicBezTo>
                  <a:lnTo>
                    <a:pt x="0" y="114181"/>
                  </a:lnTo>
                  <a:cubicBezTo>
                    <a:pt x="0" y="51121"/>
                    <a:pt x="51121" y="0"/>
                    <a:pt x="11418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7095954" y="5306716"/>
            <a:ext cx="944100" cy="567562"/>
          </a:xfrm>
          <a:custGeom>
            <a:avLst/>
            <a:gdLst/>
            <a:ahLst/>
            <a:cxnLst/>
            <a:rect l="l" t="t" r="r" b="b"/>
            <a:pathLst>
              <a:path w="944100" h="567562">
                <a:moveTo>
                  <a:pt x="0" y="0"/>
                </a:moveTo>
                <a:lnTo>
                  <a:pt x="944100" y="0"/>
                </a:lnTo>
                <a:lnTo>
                  <a:pt x="944100" y="567562"/>
                </a:lnTo>
                <a:lnTo>
                  <a:pt x="0" y="5675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7821" t="-79449" r="-27821" b="-79449"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17" name="Group 17"/>
          <p:cNvGrpSpPr/>
          <p:nvPr/>
        </p:nvGrpSpPr>
        <p:grpSpPr>
          <a:xfrm>
            <a:off x="5549745" y="5014164"/>
            <a:ext cx="1152665" cy="1152665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114181" y="0"/>
                  </a:moveTo>
                  <a:lnTo>
                    <a:pt x="698619" y="0"/>
                  </a:lnTo>
                  <a:cubicBezTo>
                    <a:pt x="761679" y="0"/>
                    <a:pt x="812800" y="51121"/>
                    <a:pt x="812800" y="114181"/>
                  </a:cubicBezTo>
                  <a:lnTo>
                    <a:pt x="812800" y="698619"/>
                  </a:lnTo>
                  <a:cubicBezTo>
                    <a:pt x="812800" y="761679"/>
                    <a:pt x="761679" y="812800"/>
                    <a:pt x="698619" y="812800"/>
                  </a:cubicBezTo>
                  <a:lnTo>
                    <a:pt x="114181" y="812800"/>
                  </a:lnTo>
                  <a:cubicBezTo>
                    <a:pt x="51121" y="812800"/>
                    <a:pt x="0" y="761679"/>
                    <a:pt x="0" y="698619"/>
                  </a:cubicBezTo>
                  <a:lnTo>
                    <a:pt x="0" y="114181"/>
                  </a:lnTo>
                  <a:cubicBezTo>
                    <a:pt x="0" y="51121"/>
                    <a:pt x="51121" y="0"/>
                    <a:pt x="11418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5669838" y="5067380"/>
            <a:ext cx="912479" cy="1037399"/>
          </a:xfrm>
          <a:custGeom>
            <a:avLst/>
            <a:gdLst/>
            <a:ahLst/>
            <a:cxnLst/>
            <a:rect l="l" t="t" r="r" b="b"/>
            <a:pathLst>
              <a:path w="912479" h="1037399">
                <a:moveTo>
                  <a:pt x="0" y="0"/>
                </a:moveTo>
                <a:lnTo>
                  <a:pt x="912479" y="0"/>
                </a:lnTo>
                <a:lnTo>
                  <a:pt x="912479" y="1037399"/>
                </a:lnTo>
                <a:lnTo>
                  <a:pt x="0" y="103739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21" name="Group 21"/>
          <p:cNvGrpSpPr/>
          <p:nvPr/>
        </p:nvGrpSpPr>
        <p:grpSpPr>
          <a:xfrm>
            <a:off x="4107819" y="4991816"/>
            <a:ext cx="1152665" cy="1152665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114181" y="0"/>
                  </a:moveTo>
                  <a:lnTo>
                    <a:pt x="698619" y="0"/>
                  </a:lnTo>
                  <a:cubicBezTo>
                    <a:pt x="761679" y="0"/>
                    <a:pt x="812800" y="51121"/>
                    <a:pt x="812800" y="114181"/>
                  </a:cubicBezTo>
                  <a:lnTo>
                    <a:pt x="812800" y="698619"/>
                  </a:lnTo>
                  <a:cubicBezTo>
                    <a:pt x="812800" y="761679"/>
                    <a:pt x="761679" y="812800"/>
                    <a:pt x="698619" y="812800"/>
                  </a:cubicBezTo>
                  <a:lnTo>
                    <a:pt x="114181" y="812800"/>
                  </a:lnTo>
                  <a:cubicBezTo>
                    <a:pt x="51121" y="812800"/>
                    <a:pt x="0" y="761679"/>
                    <a:pt x="0" y="698619"/>
                  </a:cubicBezTo>
                  <a:lnTo>
                    <a:pt x="0" y="114181"/>
                  </a:lnTo>
                  <a:cubicBezTo>
                    <a:pt x="0" y="51121"/>
                    <a:pt x="51121" y="0"/>
                    <a:pt x="11418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4205326" y="5192271"/>
            <a:ext cx="957650" cy="751755"/>
          </a:xfrm>
          <a:custGeom>
            <a:avLst/>
            <a:gdLst/>
            <a:ahLst/>
            <a:cxnLst/>
            <a:rect l="l" t="t" r="r" b="b"/>
            <a:pathLst>
              <a:path w="957650" h="751755">
                <a:moveTo>
                  <a:pt x="0" y="0"/>
                </a:moveTo>
                <a:lnTo>
                  <a:pt x="957650" y="0"/>
                </a:lnTo>
                <a:lnTo>
                  <a:pt x="957650" y="751756"/>
                </a:lnTo>
                <a:lnTo>
                  <a:pt x="0" y="7517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pt-PT"/>
          </a:p>
        </p:txBody>
      </p:sp>
      <p:grpSp>
        <p:nvGrpSpPr>
          <p:cNvPr id="25" name="Group 25"/>
          <p:cNvGrpSpPr/>
          <p:nvPr/>
        </p:nvGrpSpPr>
        <p:grpSpPr>
          <a:xfrm>
            <a:off x="2665893" y="4996234"/>
            <a:ext cx="1152665" cy="1152665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114181" y="0"/>
                  </a:moveTo>
                  <a:lnTo>
                    <a:pt x="698619" y="0"/>
                  </a:lnTo>
                  <a:cubicBezTo>
                    <a:pt x="761679" y="0"/>
                    <a:pt x="812800" y="51121"/>
                    <a:pt x="812800" y="114181"/>
                  </a:cubicBezTo>
                  <a:lnTo>
                    <a:pt x="812800" y="698619"/>
                  </a:lnTo>
                  <a:cubicBezTo>
                    <a:pt x="812800" y="761679"/>
                    <a:pt x="761679" y="812800"/>
                    <a:pt x="698619" y="812800"/>
                  </a:cubicBezTo>
                  <a:lnTo>
                    <a:pt x="114181" y="812800"/>
                  </a:lnTo>
                  <a:cubicBezTo>
                    <a:pt x="51121" y="812800"/>
                    <a:pt x="0" y="761679"/>
                    <a:pt x="0" y="698619"/>
                  </a:cubicBezTo>
                  <a:lnTo>
                    <a:pt x="0" y="114181"/>
                  </a:lnTo>
                  <a:cubicBezTo>
                    <a:pt x="0" y="51121"/>
                    <a:pt x="51121" y="0"/>
                    <a:pt x="11418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8" name="Freeform 28"/>
          <p:cNvSpPr/>
          <p:nvPr/>
        </p:nvSpPr>
        <p:spPr>
          <a:xfrm>
            <a:off x="2718649" y="5092488"/>
            <a:ext cx="1057415" cy="894838"/>
          </a:xfrm>
          <a:custGeom>
            <a:avLst/>
            <a:gdLst/>
            <a:ahLst/>
            <a:cxnLst/>
            <a:rect l="l" t="t" r="r" b="b"/>
            <a:pathLst>
              <a:path w="1057415" h="894838">
                <a:moveTo>
                  <a:pt x="0" y="0"/>
                </a:moveTo>
                <a:lnTo>
                  <a:pt x="1057416" y="0"/>
                </a:lnTo>
                <a:lnTo>
                  <a:pt x="1057416" y="894838"/>
                </a:lnTo>
                <a:lnTo>
                  <a:pt x="0" y="8948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29" name="Group 29"/>
          <p:cNvGrpSpPr/>
          <p:nvPr/>
        </p:nvGrpSpPr>
        <p:grpSpPr>
          <a:xfrm>
            <a:off x="1223966" y="4996234"/>
            <a:ext cx="1152665" cy="1152665"/>
            <a:chOff x="0" y="0"/>
            <a:chExt cx="812800" cy="8128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114181" y="0"/>
                  </a:moveTo>
                  <a:lnTo>
                    <a:pt x="698619" y="0"/>
                  </a:lnTo>
                  <a:cubicBezTo>
                    <a:pt x="761679" y="0"/>
                    <a:pt x="812800" y="51121"/>
                    <a:pt x="812800" y="114181"/>
                  </a:cubicBezTo>
                  <a:lnTo>
                    <a:pt x="812800" y="698619"/>
                  </a:lnTo>
                  <a:cubicBezTo>
                    <a:pt x="812800" y="761679"/>
                    <a:pt x="761679" y="812800"/>
                    <a:pt x="698619" y="812800"/>
                  </a:cubicBezTo>
                  <a:lnTo>
                    <a:pt x="114181" y="812800"/>
                  </a:lnTo>
                  <a:cubicBezTo>
                    <a:pt x="51121" y="812800"/>
                    <a:pt x="0" y="761679"/>
                    <a:pt x="0" y="698619"/>
                  </a:cubicBezTo>
                  <a:lnTo>
                    <a:pt x="0" y="114181"/>
                  </a:lnTo>
                  <a:cubicBezTo>
                    <a:pt x="0" y="51121"/>
                    <a:pt x="51121" y="0"/>
                    <a:pt x="11418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1305463" y="5092488"/>
            <a:ext cx="989672" cy="951322"/>
          </a:xfrm>
          <a:custGeom>
            <a:avLst/>
            <a:gdLst/>
            <a:ahLst/>
            <a:cxnLst/>
            <a:rect l="l" t="t" r="r" b="b"/>
            <a:pathLst>
              <a:path w="989672" h="951322">
                <a:moveTo>
                  <a:pt x="0" y="0"/>
                </a:moveTo>
                <a:lnTo>
                  <a:pt x="989672" y="0"/>
                </a:lnTo>
                <a:lnTo>
                  <a:pt x="989672" y="951322"/>
                </a:lnTo>
                <a:lnTo>
                  <a:pt x="0" y="9513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3" name="Group 33"/>
          <p:cNvGrpSpPr/>
          <p:nvPr/>
        </p:nvGrpSpPr>
        <p:grpSpPr>
          <a:xfrm>
            <a:off x="9287403" y="-4005722"/>
            <a:ext cx="9759217" cy="18298444"/>
            <a:chOff x="0" y="0"/>
            <a:chExt cx="13012289" cy="24397925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16522616"/>
              <a:ext cx="13012289" cy="7875309"/>
              <a:chOff x="0" y="0"/>
              <a:chExt cx="1125766" cy="681337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1125766" cy="681337"/>
              </a:xfrm>
              <a:custGeom>
                <a:avLst/>
                <a:gdLst/>
                <a:ahLst/>
                <a:cxnLst/>
                <a:rect l="l" t="t" r="r" b="b"/>
                <a:pathLst>
                  <a:path w="1125766" h="681337">
                    <a:moveTo>
                      <a:pt x="8300" y="0"/>
                    </a:moveTo>
                    <a:lnTo>
                      <a:pt x="1117466" y="0"/>
                    </a:lnTo>
                    <a:cubicBezTo>
                      <a:pt x="1119667" y="0"/>
                      <a:pt x="1121778" y="874"/>
                      <a:pt x="1123335" y="2431"/>
                    </a:cubicBezTo>
                    <a:cubicBezTo>
                      <a:pt x="1124892" y="3988"/>
                      <a:pt x="1125766" y="6099"/>
                      <a:pt x="1125766" y="8300"/>
                    </a:cubicBezTo>
                    <a:lnTo>
                      <a:pt x="1125766" y="673037"/>
                    </a:lnTo>
                    <a:cubicBezTo>
                      <a:pt x="1125766" y="675238"/>
                      <a:pt x="1124892" y="677349"/>
                      <a:pt x="1123335" y="678906"/>
                    </a:cubicBezTo>
                    <a:cubicBezTo>
                      <a:pt x="1121778" y="680463"/>
                      <a:pt x="1119667" y="681337"/>
                      <a:pt x="1117466" y="681337"/>
                    </a:cubicBezTo>
                    <a:lnTo>
                      <a:pt x="8300" y="681337"/>
                    </a:lnTo>
                    <a:cubicBezTo>
                      <a:pt x="6099" y="681337"/>
                      <a:pt x="3988" y="680463"/>
                      <a:pt x="2431" y="678906"/>
                    </a:cubicBezTo>
                    <a:cubicBezTo>
                      <a:pt x="874" y="677349"/>
                      <a:pt x="0" y="675238"/>
                      <a:pt x="0" y="673037"/>
                    </a:cubicBezTo>
                    <a:lnTo>
                      <a:pt x="0" y="8300"/>
                    </a:lnTo>
                    <a:cubicBezTo>
                      <a:pt x="0" y="6099"/>
                      <a:pt x="874" y="3988"/>
                      <a:pt x="2431" y="2431"/>
                    </a:cubicBezTo>
                    <a:cubicBezTo>
                      <a:pt x="3988" y="874"/>
                      <a:pt x="6099" y="0"/>
                      <a:pt x="8300" y="0"/>
                    </a:cubicBezTo>
                    <a:close/>
                  </a:path>
                </a:pathLst>
              </a:custGeom>
              <a:blipFill>
                <a:blip r:embed="rId8">
                  <a:alphaModFix amt="25000"/>
                </a:blip>
                <a:stretch>
                  <a:fillRect t="-5041" b="-5041"/>
                </a:stretch>
              </a:blipFill>
            </p:spPr>
            <p:txBody>
              <a:bodyPr/>
              <a:lstStyle/>
              <a:p>
                <a:endParaRPr lang="pt-PT"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0" y="8261958"/>
              <a:ext cx="13012289" cy="7875309"/>
              <a:chOff x="0" y="0"/>
              <a:chExt cx="1125766" cy="681337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1125766" cy="681337"/>
              </a:xfrm>
              <a:custGeom>
                <a:avLst/>
                <a:gdLst/>
                <a:ahLst/>
                <a:cxnLst/>
                <a:rect l="l" t="t" r="r" b="b"/>
                <a:pathLst>
                  <a:path w="1125766" h="681337">
                    <a:moveTo>
                      <a:pt x="8300" y="0"/>
                    </a:moveTo>
                    <a:lnTo>
                      <a:pt x="1117466" y="0"/>
                    </a:lnTo>
                    <a:cubicBezTo>
                      <a:pt x="1119667" y="0"/>
                      <a:pt x="1121778" y="874"/>
                      <a:pt x="1123335" y="2431"/>
                    </a:cubicBezTo>
                    <a:cubicBezTo>
                      <a:pt x="1124892" y="3988"/>
                      <a:pt x="1125766" y="6099"/>
                      <a:pt x="1125766" y="8300"/>
                    </a:cubicBezTo>
                    <a:lnTo>
                      <a:pt x="1125766" y="673037"/>
                    </a:lnTo>
                    <a:cubicBezTo>
                      <a:pt x="1125766" y="675238"/>
                      <a:pt x="1124892" y="677349"/>
                      <a:pt x="1123335" y="678906"/>
                    </a:cubicBezTo>
                    <a:cubicBezTo>
                      <a:pt x="1121778" y="680463"/>
                      <a:pt x="1119667" y="681337"/>
                      <a:pt x="1117466" y="681337"/>
                    </a:cubicBezTo>
                    <a:lnTo>
                      <a:pt x="8300" y="681337"/>
                    </a:lnTo>
                    <a:cubicBezTo>
                      <a:pt x="6099" y="681337"/>
                      <a:pt x="3988" y="680463"/>
                      <a:pt x="2431" y="678906"/>
                    </a:cubicBezTo>
                    <a:cubicBezTo>
                      <a:pt x="874" y="677349"/>
                      <a:pt x="0" y="675238"/>
                      <a:pt x="0" y="673037"/>
                    </a:cubicBezTo>
                    <a:lnTo>
                      <a:pt x="0" y="8300"/>
                    </a:lnTo>
                    <a:cubicBezTo>
                      <a:pt x="0" y="6099"/>
                      <a:pt x="874" y="3988"/>
                      <a:pt x="2431" y="2431"/>
                    </a:cubicBezTo>
                    <a:cubicBezTo>
                      <a:pt x="3988" y="874"/>
                      <a:pt x="6099" y="0"/>
                      <a:pt x="8300" y="0"/>
                    </a:cubicBezTo>
                    <a:close/>
                  </a:path>
                </a:pathLst>
              </a:custGeom>
              <a:blipFill>
                <a:blip r:embed="rId9"/>
                <a:stretch>
                  <a:fillRect t="-5041" b="-5041"/>
                </a:stretch>
              </a:blipFill>
            </p:spPr>
            <p:txBody>
              <a:bodyPr/>
              <a:lstStyle/>
              <a:p>
                <a:endParaRPr lang="pt-PT"/>
              </a:p>
            </p:txBody>
          </p:sp>
        </p:grpSp>
        <p:grpSp>
          <p:nvGrpSpPr>
            <p:cNvPr id="38" name="Group 38"/>
            <p:cNvGrpSpPr/>
            <p:nvPr/>
          </p:nvGrpSpPr>
          <p:grpSpPr>
            <a:xfrm>
              <a:off x="0" y="0"/>
              <a:ext cx="13012289" cy="7875309"/>
              <a:chOff x="0" y="0"/>
              <a:chExt cx="1125766" cy="681337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1125766" cy="681337"/>
              </a:xfrm>
              <a:custGeom>
                <a:avLst/>
                <a:gdLst/>
                <a:ahLst/>
                <a:cxnLst/>
                <a:rect l="l" t="t" r="r" b="b"/>
                <a:pathLst>
                  <a:path w="1125766" h="681337">
                    <a:moveTo>
                      <a:pt x="8300" y="0"/>
                    </a:moveTo>
                    <a:lnTo>
                      <a:pt x="1117466" y="0"/>
                    </a:lnTo>
                    <a:cubicBezTo>
                      <a:pt x="1119667" y="0"/>
                      <a:pt x="1121778" y="874"/>
                      <a:pt x="1123335" y="2431"/>
                    </a:cubicBezTo>
                    <a:cubicBezTo>
                      <a:pt x="1124892" y="3988"/>
                      <a:pt x="1125766" y="6099"/>
                      <a:pt x="1125766" y="8300"/>
                    </a:cubicBezTo>
                    <a:lnTo>
                      <a:pt x="1125766" y="673037"/>
                    </a:lnTo>
                    <a:cubicBezTo>
                      <a:pt x="1125766" y="675238"/>
                      <a:pt x="1124892" y="677349"/>
                      <a:pt x="1123335" y="678906"/>
                    </a:cubicBezTo>
                    <a:cubicBezTo>
                      <a:pt x="1121778" y="680463"/>
                      <a:pt x="1119667" y="681337"/>
                      <a:pt x="1117466" y="681337"/>
                    </a:cubicBezTo>
                    <a:lnTo>
                      <a:pt x="8300" y="681337"/>
                    </a:lnTo>
                    <a:cubicBezTo>
                      <a:pt x="6099" y="681337"/>
                      <a:pt x="3988" y="680463"/>
                      <a:pt x="2431" y="678906"/>
                    </a:cubicBezTo>
                    <a:cubicBezTo>
                      <a:pt x="874" y="677349"/>
                      <a:pt x="0" y="675238"/>
                      <a:pt x="0" y="673037"/>
                    </a:cubicBezTo>
                    <a:lnTo>
                      <a:pt x="0" y="8300"/>
                    </a:lnTo>
                    <a:cubicBezTo>
                      <a:pt x="0" y="6099"/>
                      <a:pt x="874" y="3988"/>
                      <a:pt x="2431" y="2431"/>
                    </a:cubicBezTo>
                    <a:cubicBezTo>
                      <a:pt x="3988" y="874"/>
                      <a:pt x="6099" y="0"/>
                      <a:pt x="8300" y="0"/>
                    </a:cubicBezTo>
                    <a:close/>
                  </a:path>
                </a:pathLst>
              </a:custGeom>
              <a:blipFill>
                <a:blip r:embed="rId8">
                  <a:alphaModFix amt="25000"/>
                </a:blip>
                <a:stretch>
                  <a:fillRect t="-5041" b="-5041"/>
                </a:stretch>
              </a:blipFill>
            </p:spPr>
            <p:txBody>
              <a:bodyPr/>
              <a:lstStyle/>
              <a:p>
                <a:endParaRPr lang="pt-PT"/>
              </a:p>
            </p:txBody>
          </p:sp>
        </p:grpSp>
      </p:grpSp>
      <p:sp>
        <p:nvSpPr>
          <p:cNvPr id="40" name="Freeform 40"/>
          <p:cNvSpPr/>
          <p:nvPr/>
        </p:nvSpPr>
        <p:spPr>
          <a:xfrm>
            <a:off x="638405" y="-735738"/>
            <a:ext cx="7912880" cy="4450995"/>
          </a:xfrm>
          <a:custGeom>
            <a:avLst/>
            <a:gdLst/>
            <a:ahLst/>
            <a:cxnLst/>
            <a:rect l="l" t="t" r="r" b="b"/>
            <a:pathLst>
              <a:path w="7912880" h="4450995">
                <a:moveTo>
                  <a:pt x="0" y="0"/>
                </a:moveTo>
                <a:lnTo>
                  <a:pt x="7912879" y="0"/>
                </a:lnTo>
                <a:lnTo>
                  <a:pt x="7912879" y="4450994"/>
                </a:lnTo>
                <a:lnTo>
                  <a:pt x="0" y="445099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1" name="TextBox 41"/>
          <p:cNvSpPr txBox="1"/>
          <p:nvPr/>
        </p:nvSpPr>
        <p:spPr>
          <a:xfrm>
            <a:off x="408922" y="6658465"/>
            <a:ext cx="8550460" cy="200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sábado</a:t>
            </a:r>
          </a:p>
          <a:p>
            <a:pPr algn="ctr">
              <a:lnSpc>
                <a:spcPts val="32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21:00 - 23:00*</a:t>
            </a:r>
          </a:p>
          <a:p>
            <a:pPr algn="ctr">
              <a:lnSpc>
                <a:spcPts val="32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12 programas</a:t>
            </a:r>
          </a:p>
          <a:p>
            <a:pPr algn="ctr">
              <a:lnSpc>
                <a:spcPts val="32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120 minutos</a:t>
            </a:r>
          </a:p>
          <a:p>
            <a:pPr algn="ctr">
              <a:lnSpc>
                <a:spcPts val="32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estreia último trimestre 2026*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408922" y="2695398"/>
            <a:ext cx="8550460" cy="1425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Vamos convidar os principais aspirantes das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edições anteriores e renovar-lhes o sonho.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Quem será o melhor Chef da televisão portuguesa?</a:t>
            </a:r>
          </a:p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Quem será o próximo </a:t>
            </a:r>
            <a:r>
              <a:rPr lang="en-US" sz="20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“MasterChef”</a:t>
            </a:r>
            <a:r>
              <a:rPr lang="en-US" sz="2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?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08922" y="8733718"/>
            <a:ext cx="8550460" cy="19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0"/>
              </a:lnSpc>
            </a:pPr>
            <a:r>
              <a:rPr lang="en-US" sz="1000" i="1">
                <a:solidFill>
                  <a:srgbClr val="FFFFFF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(*previsão)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787" y="925656"/>
            <a:ext cx="16456425" cy="8791726"/>
            <a:chOff x="0" y="0"/>
            <a:chExt cx="11604220" cy="619947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604220" cy="6199470"/>
            </a:xfrm>
            <a:custGeom>
              <a:avLst/>
              <a:gdLst/>
              <a:ahLst/>
              <a:cxnLst/>
              <a:rect l="l" t="t" r="r" b="b"/>
              <a:pathLst>
                <a:path w="11604220" h="6199470">
                  <a:moveTo>
                    <a:pt x="4704" y="0"/>
                  </a:moveTo>
                  <a:lnTo>
                    <a:pt x="11599516" y="0"/>
                  </a:lnTo>
                  <a:cubicBezTo>
                    <a:pt x="11600763" y="0"/>
                    <a:pt x="11601960" y="496"/>
                    <a:pt x="11602842" y="1378"/>
                  </a:cubicBezTo>
                  <a:cubicBezTo>
                    <a:pt x="11603725" y="2260"/>
                    <a:pt x="11604220" y="3457"/>
                    <a:pt x="11604220" y="4704"/>
                  </a:cubicBezTo>
                  <a:lnTo>
                    <a:pt x="11604220" y="6194766"/>
                  </a:lnTo>
                  <a:cubicBezTo>
                    <a:pt x="11604220" y="6197364"/>
                    <a:pt x="11602114" y="6199470"/>
                    <a:pt x="11599516" y="6199470"/>
                  </a:cubicBezTo>
                  <a:lnTo>
                    <a:pt x="4704" y="6199470"/>
                  </a:lnTo>
                  <a:cubicBezTo>
                    <a:pt x="3457" y="6199470"/>
                    <a:pt x="2260" y="6198975"/>
                    <a:pt x="1378" y="6198093"/>
                  </a:cubicBezTo>
                  <a:cubicBezTo>
                    <a:pt x="496" y="6197210"/>
                    <a:pt x="0" y="6196014"/>
                    <a:pt x="0" y="6194766"/>
                  </a:cubicBezTo>
                  <a:lnTo>
                    <a:pt x="0" y="4704"/>
                  </a:lnTo>
                  <a:cubicBezTo>
                    <a:pt x="0" y="3457"/>
                    <a:pt x="496" y="2260"/>
                    <a:pt x="1378" y="1378"/>
                  </a:cubicBezTo>
                  <a:cubicBezTo>
                    <a:pt x="2260" y="496"/>
                    <a:pt x="3457" y="0"/>
                    <a:pt x="4704" y="0"/>
                  </a:cubicBezTo>
                  <a:close/>
                </a:path>
              </a:pathLst>
            </a:custGeom>
            <a:solidFill>
              <a:srgbClr val="656565">
                <a:alpha val="29804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1604220" cy="6256620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88890" y="1121455"/>
            <a:ext cx="9307640" cy="8400128"/>
            <a:chOff x="0" y="0"/>
            <a:chExt cx="1458264" cy="1316080"/>
          </a:xfrm>
        </p:grpSpPr>
        <p:sp>
          <p:nvSpPr>
            <p:cNvPr id="6" name="Freeform 6" descr="Upscale Image"/>
            <p:cNvSpPr/>
            <p:nvPr/>
          </p:nvSpPr>
          <p:spPr>
            <a:xfrm>
              <a:off x="0" y="0"/>
              <a:ext cx="1458264" cy="1316081"/>
            </a:xfrm>
            <a:custGeom>
              <a:avLst/>
              <a:gdLst/>
              <a:ahLst/>
              <a:cxnLst/>
              <a:rect l="l" t="t" r="r" b="b"/>
              <a:pathLst>
                <a:path w="1458264" h="1316081">
                  <a:moveTo>
                    <a:pt x="8318" y="0"/>
                  </a:moveTo>
                  <a:lnTo>
                    <a:pt x="1449946" y="0"/>
                  </a:lnTo>
                  <a:cubicBezTo>
                    <a:pt x="1454540" y="0"/>
                    <a:pt x="1458264" y="3724"/>
                    <a:pt x="1458264" y="8318"/>
                  </a:cubicBezTo>
                  <a:lnTo>
                    <a:pt x="1458264" y="1307763"/>
                  </a:lnTo>
                  <a:cubicBezTo>
                    <a:pt x="1458264" y="1312357"/>
                    <a:pt x="1454540" y="1316081"/>
                    <a:pt x="1449946" y="1316081"/>
                  </a:cubicBezTo>
                  <a:lnTo>
                    <a:pt x="8318" y="1316081"/>
                  </a:lnTo>
                  <a:cubicBezTo>
                    <a:pt x="3724" y="1316081"/>
                    <a:pt x="0" y="1312357"/>
                    <a:pt x="0" y="1307763"/>
                  </a:cubicBezTo>
                  <a:lnTo>
                    <a:pt x="0" y="8318"/>
                  </a:lnTo>
                  <a:cubicBezTo>
                    <a:pt x="0" y="3724"/>
                    <a:pt x="3724" y="0"/>
                    <a:pt x="8318" y="0"/>
                  </a:cubicBezTo>
                  <a:close/>
                </a:path>
              </a:pathLst>
            </a:custGeom>
            <a:blipFill>
              <a:blip r:embed="rId2"/>
              <a:stretch>
                <a:fillRect l="-17687" r="-17687"/>
              </a:stretch>
            </a:blip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263243" y="3448642"/>
            <a:ext cx="6334783" cy="6062542"/>
            <a:chOff x="0" y="0"/>
            <a:chExt cx="2019554" cy="193276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19554" cy="1932763"/>
            </a:xfrm>
            <a:custGeom>
              <a:avLst/>
              <a:gdLst/>
              <a:ahLst/>
              <a:cxnLst/>
              <a:rect l="l" t="t" r="r" b="b"/>
              <a:pathLst>
                <a:path w="2019554" h="1932763">
                  <a:moveTo>
                    <a:pt x="12221" y="0"/>
                  </a:moveTo>
                  <a:lnTo>
                    <a:pt x="2007333" y="0"/>
                  </a:lnTo>
                  <a:cubicBezTo>
                    <a:pt x="2014082" y="0"/>
                    <a:pt x="2019554" y="5472"/>
                    <a:pt x="2019554" y="12221"/>
                  </a:cubicBezTo>
                  <a:lnTo>
                    <a:pt x="2019554" y="1920541"/>
                  </a:lnTo>
                  <a:cubicBezTo>
                    <a:pt x="2019554" y="1923783"/>
                    <a:pt x="2018267" y="1926891"/>
                    <a:pt x="2015975" y="1929183"/>
                  </a:cubicBezTo>
                  <a:cubicBezTo>
                    <a:pt x="2013683" y="1931475"/>
                    <a:pt x="2010574" y="1932763"/>
                    <a:pt x="2007333" y="1932763"/>
                  </a:cubicBezTo>
                  <a:lnTo>
                    <a:pt x="12221" y="1932763"/>
                  </a:lnTo>
                  <a:cubicBezTo>
                    <a:pt x="8980" y="1932763"/>
                    <a:pt x="5871" y="1931475"/>
                    <a:pt x="3580" y="1929183"/>
                  </a:cubicBezTo>
                  <a:cubicBezTo>
                    <a:pt x="1288" y="1926891"/>
                    <a:pt x="0" y="1923783"/>
                    <a:pt x="0" y="1920541"/>
                  </a:cubicBezTo>
                  <a:lnTo>
                    <a:pt x="0" y="12221"/>
                  </a:lnTo>
                  <a:cubicBezTo>
                    <a:pt x="0" y="8980"/>
                    <a:pt x="1288" y="5871"/>
                    <a:pt x="3580" y="3580"/>
                  </a:cubicBezTo>
                  <a:cubicBezTo>
                    <a:pt x="5871" y="1288"/>
                    <a:pt x="8980" y="0"/>
                    <a:pt x="12221" y="0"/>
                  </a:cubicBezTo>
                  <a:close/>
                </a:path>
              </a:pathLst>
            </a:custGeom>
            <a:solidFill>
              <a:srgbClr val="EB6029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66675"/>
              <a:ext cx="2019554" cy="1999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436758" y="8859307"/>
            <a:ext cx="402572" cy="455456"/>
          </a:xfrm>
          <a:custGeom>
            <a:avLst/>
            <a:gdLst/>
            <a:ahLst/>
            <a:cxnLst/>
            <a:rect l="l" t="t" r="r" b="b"/>
            <a:pathLst>
              <a:path w="402572" h="455456">
                <a:moveTo>
                  <a:pt x="0" y="0"/>
                </a:moveTo>
                <a:lnTo>
                  <a:pt x="402572" y="0"/>
                </a:lnTo>
                <a:lnTo>
                  <a:pt x="402572" y="455456"/>
                </a:lnTo>
                <a:lnTo>
                  <a:pt x="0" y="4554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1" name="Freeform 11"/>
          <p:cNvSpPr/>
          <p:nvPr/>
        </p:nvSpPr>
        <p:spPr>
          <a:xfrm flipH="1">
            <a:off x="1447504" y="8428517"/>
            <a:ext cx="364115" cy="364115"/>
          </a:xfrm>
          <a:custGeom>
            <a:avLst/>
            <a:gdLst/>
            <a:ahLst/>
            <a:cxnLst/>
            <a:rect l="l" t="t" r="r" b="b"/>
            <a:pathLst>
              <a:path w="364115" h="364115">
                <a:moveTo>
                  <a:pt x="364115" y="0"/>
                </a:moveTo>
                <a:lnTo>
                  <a:pt x="0" y="0"/>
                </a:lnTo>
                <a:lnTo>
                  <a:pt x="0" y="364115"/>
                </a:lnTo>
                <a:lnTo>
                  <a:pt x="364115" y="364115"/>
                </a:lnTo>
                <a:lnTo>
                  <a:pt x="364115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2" name="Freeform 12"/>
          <p:cNvSpPr/>
          <p:nvPr/>
        </p:nvSpPr>
        <p:spPr>
          <a:xfrm>
            <a:off x="1397006" y="7888880"/>
            <a:ext cx="482076" cy="444387"/>
          </a:xfrm>
          <a:custGeom>
            <a:avLst/>
            <a:gdLst/>
            <a:ahLst/>
            <a:cxnLst/>
            <a:rect l="l" t="t" r="r" b="b"/>
            <a:pathLst>
              <a:path w="482076" h="444387">
                <a:moveTo>
                  <a:pt x="0" y="0"/>
                </a:moveTo>
                <a:lnTo>
                  <a:pt x="482076" y="0"/>
                </a:lnTo>
                <a:lnTo>
                  <a:pt x="482076" y="444387"/>
                </a:lnTo>
                <a:lnTo>
                  <a:pt x="0" y="44438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3" name="Freeform 13"/>
          <p:cNvSpPr/>
          <p:nvPr/>
        </p:nvSpPr>
        <p:spPr>
          <a:xfrm>
            <a:off x="1415335" y="7467275"/>
            <a:ext cx="494320" cy="344171"/>
          </a:xfrm>
          <a:custGeom>
            <a:avLst/>
            <a:gdLst/>
            <a:ahLst/>
            <a:cxnLst/>
            <a:rect l="l" t="t" r="r" b="b"/>
            <a:pathLst>
              <a:path w="494320" h="344171">
                <a:moveTo>
                  <a:pt x="0" y="0"/>
                </a:moveTo>
                <a:lnTo>
                  <a:pt x="494321" y="0"/>
                </a:lnTo>
                <a:lnTo>
                  <a:pt x="494321" y="344171"/>
                </a:lnTo>
                <a:lnTo>
                  <a:pt x="0" y="34417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4" name="Freeform 14"/>
          <p:cNvSpPr/>
          <p:nvPr/>
        </p:nvSpPr>
        <p:spPr>
          <a:xfrm>
            <a:off x="1435928" y="7002484"/>
            <a:ext cx="423678" cy="399027"/>
          </a:xfrm>
          <a:custGeom>
            <a:avLst/>
            <a:gdLst/>
            <a:ahLst/>
            <a:cxnLst/>
            <a:rect l="l" t="t" r="r" b="b"/>
            <a:pathLst>
              <a:path w="423678" h="399027">
                <a:moveTo>
                  <a:pt x="0" y="0"/>
                </a:moveTo>
                <a:lnTo>
                  <a:pt x="423677" y="0"/>
                </a:lnTo>
                <a:lnTo>
                  <a:pt x="423677" y="399027"/>
                </a:lnTo>
                <a:lnTo>
                  <a:pt x="0" y="3990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5" name="Freeform 15"/>
          <p:cNvSpPr/>
          <p:nvPr/>
        </p:nvSpPr>
        <p:spPr>
          <a:xfrm flipH="1">
            <a:off x="1505322" y="6476464"/>
            <a:ext cx="334008" cy="411720"/>
          </a:xfrm>
          <a:custGeom>
            <a:avLst/>
            <a:gdLst/>
            <a:ahLst/>
            <a:cxnLst/>
            <a:rect l="l" t="t" r="r" b="b"/>
            <a:pathLst>
              <a:path w="334008" h="411720">
                <a:moveTo>
                  <a:pt x="334008" y="0"/>
                </a:moveTo>
                <a:lnTo>
                  <a:pt x="0" y="0"/>
                </a:lnTo>
                <a:lnTo>
                  <a:pt x="0" y="411720"/>
                </a:lnTo>
                <a:lnTo>
                  <a:pt x="334008" y="411720"/>
                </a:lnTo>
                <a:lnTo>
                  <a:pt x="33400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6" name="Freeform 16"/>
          <p:cNvSpPr/>
          <p:nvPr/>
        </p:nvSpPr>
        <p:spPr>
          <a:xfrm>
            <a:off x="2527550" y="6010493"/>
            <a:ext cx="343749" cy="379310"/>
          </a:xfrm>
          <a:custGeom>
            <a:avLst/>
            <a:gdLst/>
            <a:ahLst/>
            <a:cxnLst/>
            <a:rect l="l" t="t" r="r" b="b"/>
            <a:pathLst>
              <a:path w="343749" h="379310">
                <a:moveTo>
                  <a:pt x="0" y="0"/>
                </a:moveTo>
                <a:lnTo>
                  <a:pt x="343750" y="0"/>
                </a:lnTo>
                <a:lnTo>
                  <a:pt x="343750" y="379310"/>
                </a:lnTo>
                <a:lnTo>
                  <a:pt x="0" y="3793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7" name="Freeform 17"/>
          <p:cNvSpPr/>
          <p:nvPr/>
        </p:nvSpPr>
        <p:spPr>
          <a:xfrm>
            <a:off x="2527550" y="5534243"/>
            <a:ext cx="364522" cy="350048"/>
          </a:xfrm>
          <a:custGeom>
            <a:avLst/>
            <a:gdLst/>
            <a:ahLst/>
            <a:cxnLst/>
            <a:rect l="l" t="t" r="r" b="b"/>
            <a:pathLst>
              <a:path w="364522" h="350048">
                <a:moveTo>
                  <a:pt x="0" y="0"/>
                </a:moveTo>
                <a:lnTo>
                  <a:pt x="364523" y="0"/>
                </a:lnTo>
                <a:lnTo>
                  <a:pt x="364523" y="350048"/>
                </a:lnTo>
                <a:lnTo>
                  <a:pt x="0" y="35004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59" r="-115068" b="-120965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8" name="Freeform 18"/>
          <p:cNvSpPr/>
          <p:nvPr/>
        </p:nvSpPr>
        <p:spPr>
          <a:xfrm>
            <a:off x="1415335" y="5057993"/>
            <a:ext cx="421951" cy="435750"/>
          </a:xfrm>
          <a:custGeom>
            <a:avLst/>
            <a:gdLst/>
            <a:ahLst/>
            <a:cxnLst/>
            <a:rect l="l" t="t" r="r" b="b"/>
            <a:pathLst>
              <a:path w="421951" h="435750">
                <a:moveTo>
                  <a:pt x="0" y="0"/>
                </a:moveTo>
                <a:lnTo>
                  <a:pt x="421952" y="0"/>
                </a:lnTo>
                <a:lnTo>
                  <a:pt x="421952" y="435750"/>
                </a:lnTo>
                <a:lnTo>
                  <a:pt x="0" y="4357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19" name="Freeform 19"/>
          <p:cNvSpPr/>
          <p:nvPr/>
        </p:nvSpPr>
        <p:spPr>
          <a:xfrm>
            <a:off x="2583476" y="4558382"/>
            <a:ext cx="307271" cy="349668"/>
          </a:xfrm>
          <a:custGeom>
            <a:avLst/>
            <a:gdLst/>
            <a:ahLst/>
            <a:cxnLst/>
            <a:rect l="l" t="t" r="r" b="b"/>
            <a:pathLst>
              <a:path w="307271" h="349668">
                <a:moveTo>
                  <a:pt x="0" y="0"/>
                </a:moveTo>
                <a:lnTo>
                  <a:pt x="307271" y="0"/>
                </a:lnTo>
                <a:lnTo>
                  <a:pt x="307271" y="349668"/>
                </a:lnTo>
                <a:lnTo>
                  <a:pt x="0" y="34966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0" name="Freeform 20"/>
          <p:cNvSpPr/>
          <p:nvPr/>
        </p:nvSpPr>
        <p:spPr>
          <a:xfrm rot="-5400000">
            <a:off x="2591449" y="4130677"/>
            <a:ext cx="357638" cy="307271"/>
          </a:xfrm>
          <a:custGeom>
            <a:avLst/>
            <a:gdLst/>
            <a:ahLst/>
            <a:cxnLst/>
            <a:rect l="l" t="t" r="r" b="b"/>
            <a:pathLst>
              <a:path w="357638" h="307271">
                <a:moveTo>
                  <a:pt x="0" y="0"/>
                </a:moveTo>
                <a:lnTo>
                  <a:pt x="357639" y="0"/>
                </a:lnTo>
                <a:lnTo>
                  <a:pt x="357639" y="307271"/>
                </a:lnTo>
                <a:lnTo>
                  <a:pt x="0" y="30727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1" name="Freeform 21"/>
          <p:cNvSpPr/>
          <p:nvPr/>
        </p:nvSpPr>
        <p:spPr>
          <a:xfrm>
            <a:off x="1424485" y="3629243"/>
            <a:ext cx="410154" cy="464763"/>
          </a:xfrm>
          <a:custGeom>
            <a:avLst/>
            <a:gdLst/>
            <a:ahLst/>
            <a:cxnLst/>
            <a:rect l="l" t="t" r="r" b="b"/>
            <a:pathLst>
              <a:path w="410154" h="464763">
                <a:moveTo>
                  <a:pt x="0" y="0"/>
                </a:moveTo>
                <a:lnTo>
                  <a:pt x="410153" y="0"/>
                </a:lnTo>
                <a:lnTo>
                  <a:pt x="410153" y="464764"/>
                </a:lnTo>
                <a:lnTo>
                  <a:pt x="0" y="4647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2" name="TextBox 22"/>
          <p:cNvSpPr txBox="1"/>
          <p:nvPr/>
        </p:nvSpPr>
        <p:spPr>
          <a:xfrm>
            <a:off x="2093036" y="8825205"/>
            <a:ext cx="5688755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Conteúdos exclusivos online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093036" y="8353364"/>
            <a:ext cx="5688755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Patrocínio digital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093036" y="7881524"/>
            <a:ext cx="5709080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Patrocínio televisão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093036" y="7409684"/>
            <a:ext cx="5688755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Spot Licenciado | Telepromoções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093036" y="6937843"/>
            <a:ext cx="5688755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Licenciamento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093036" y="6466003"/>
            <a:ext cx="5688755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Ecrãs fracionados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140786" y="6034731"/>
            <a:ext cx="4501145" cy="283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240"/>
              </a:lnSpc>
              <a:spcBef>
                <a:spcPct val="0"/>
              </a:spcBef>
            </a:pPr>
            <a:r>
              <a:rPr lang="en-US" sz="1600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Presenças especiais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140786" y="5543850"/>
            <a:ext cx="4501145" cy="283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Presenças: Passivas | Manipuladas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093036" y="4991318"/>
            <a:ext cx="5688755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Colocação de produto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140786" y="4591160"/>
            <a:ext cx="4501145" cy="283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Digital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140786" y="4118895"/>
            <a:ext cx="4501145" cy="283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Televisão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2093036" y="3562568"/>
            <a:ext cx="5709080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  <a:spcBef>
                <a:spcPct val="0"/>
              </a:spcBef>
            </a:pPr>
            <a:r>
              <a:rPr lang="en-US" sz="2599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Countdown</a:t>
            </a:r>
          </a:p>
        </p:txBody>
      </p:sp>
      <p:grpSp>
        <p:nvGrpSpPr>
          <p:cNvPr id="34" name="Group 34"/>
          <p:cNvGrpSpPr/>
          <p:nvPr/>
        </p:nvGrpSpPr>
        <p:grpSpPr>
          <a:xfrm>
            <a:off x="1263243" y="2544733"/>
            <a:ext cx="6334783" cy="653163"/>
            <a:chOff x="0" y="0"/>
            <a:chExt cx="4466962" cy="46057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4466961" cy="460577"/>
            </a:xfrm>
            <a:custGeom>
              <a:avLst/>
              <a:gdLst/>
              <a:ahLst/>
              <a:cxnLst/>
              <a:rect l="l" t="t" r="r" b="b"/>
              <a:pathLst>
                <a:path w="4466961" h="460577">
                  <a:moveTo>
                    <a:pt x="12221" y="0"/>
                  </a:moveTo>
                  <a:lnTo>
                    <a:pt x="4454740" y="0"/>
                  </a:lnTo>
                  <a:cubicBezTo>
                    <a:pt x="4457981" y="0"/>
                    <a:pt x="4461090" y="1288"/>
                    <a:pt x="4463382" y="3580"/>
                  </a:cubicBezTo>
                  <a:cubicBezTo>
                    <a:pt x="4465674" y="5871"/>
                    <a:pt x="4466961" y="8980"/>
                    <a:pt x="4466961" y="12221"/>
                  </a:cubicBezTo>
                  <a:lnTo>
                    <a:pt x="4466961" y="448356"/>
                  </a:lnTo>
                  <a:cubicBezTo>
                    <a:pt x="4466961" y="451597"/>
                    <a:pt x="4465674" y="454705"/>
                    <a:pt x="4463382" y="456997"/>
                  </a:cubicBezTo>
                  <a:cubicBezTo>
                    <a:pt x="4461090" y="459289"/>
                    <a:pt x="4457981" y="460577"/>
                    <a:pt x="4454740" y="460577"/>
                  </a:cubicBezTo>
                  <a:lnTo>
                    <a:pt x="12221" y="460577"/>
                  </a:lnTo>
                  <a:cubicBezTo>
                    <a:pt x="8980" y="460577"/>
                    <a:pt x="5871" y="459289"/>
                    <a:pt x="3580" y="456997"/>
                  </a:cubicBezTo>
                  <a:cubicBezTo>
                    <a:pt x="1288" y="454705"/>
                    <a:pt x="0" y="451597"/>
                    <a:pt x="0" y="448356"/>
                  </a:cubicBezTo>
                  <a:lnTo>
                    <a:pt x="0" y="12221"/>
                  </a:lnTo>
                  <a:cubicBezTo>
                    <a:pt x="0" y="8980"/>
                    <a:pt x="1288" y="5871"/>
                    <a:pt x="3580" y="3580"/>
                  </a:cubicBezTo>
                  <a:cubicBezTo>
                    <a:pt x="5871" y="1288"/>
                    <a:pt x="8980" y="0"/>
                    <a:pt x="12221" y="0"/>
                  </a:cubicBezTo>
                  <a:close/>
                </a:path>
              </a:pathLst>
            </a:custGeom>
            <a:solidFill>
              <a:srgbClr val="F26A3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57150"/>
              <a:ext cx="4466962" cy="517727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1263243" y="2551162"/>
            <a:ext cx="6334783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14"/>
              </a:lnSpc>
            </a:pPr>
            <a:r>
              <a:rPr lang="en-US" sz="4588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PROPOSTA COMERCIAL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1263243" y="1121455"/>
            <a:ext cx="6334783" cy="1223961"/>
            <a:chOff x="0" y="0"/>
            <a:chExt cx="4466962" cy="863074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4466961" cy="863074"/>
            </a:xfrm>
            <a:custGeom>
              <a:avLst/>
              <a:gdLst/>
              <a:ahLst/>
              <a:cxnLst/>
              <a:rect l="l" t="t" r="r" b="b"/>
              <a:pathLst>
                <a:path w="4466961" h="863074">
                  <a:moveTo>
                    <a:pt x="12221" y="0"/>
                  </a:moveTo>
                  <a:lnTo>
                    <a:pt x="4454740" y="0"/>
                  </a:lnTo>
                  <a:cubicBezTo>
                    <a:pt x="4457981" y="0"/>
                    <a:pt x="4461090" y="1288"/>
                    <a:pt x="4463382" y="3580"/>
                  </a:cubicBezTo>
                  <a:cubicBezTo>
                    <a:pt x="4465674" y="5871"/>
                    <a:pt x="4466961" y="8980"/>
                    <a:pt x="4466961" y="12221"/>
                  </a:cubicBezTo>
                  <a:lnTo>
                    <a:pt x="4466961" y="850853"/>
                  </a:lnTo>
                  <a:cubicBezTo>
                    <a:pt x="4466961" y="854094"/>
                    <a:pt x="4465674" y="857203"/>
                    <a:pt x="4463382" y="859495"/>
                  </a:cubicBezTo>
                  <a:cubicBezTo>
                    <a:pt x="4461090" y="861787"/>
                    <a:pt x="4457981" y="863074"/>
                    <a:pt x="4454740" y="863074"/>
                  </a:cubicBezTo>
                  <a:lnTo>
                    <a:pt x="12221" y="863074"/>
                  </a:lnTo>
                  <a:cubicBezTo>
                    <a:pt x="8980" y="863074"/>
                    <a:pt x="5871" y="861787"/>
                    <a:pt x="3580" y="859495"/>
                  </a:cubicBezTo>
                  <a:cubicBezTo>
                    <a:pt x="1288" y="857203"/>
                    <a:pt x="0" y="854094"/>
                    <a:pt x="0" y="850853"/>
                  </a:cubicBezTo>
                  <a:lnTo>
                    <a:pt x="0" y="12221"/>
                  </a:lnTo>
                  <a:cubicBezTo>
                    <a:pt x="0" y="8980"/>
                    <a:pt x="1288" y="5871"/>
                    <a:pt x="3580" y="3580"/>
                  </a:cubicBezTo>
                  <a:cubicBezTo>
                    <a:pt x="5871" y="1288"/>
                    <a:pt x="8980" y="0"/>
                    <a:pt x="12221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57150"/>
              <a:ext cx="4466962" cy="920224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41" name="Freeform 41"/>
          <p:cNvSpPr/>
          <p:nvPr/>
        </p:nvSpPr>
        <p:spPr>
          <a:xfrm>
            <a:off x="2345635" y="569618"/>
            <a:ext cx="4169999" cy="2345624"/>
          </a:xfrm>
          <a:custGeom>
            <a:avLst/>
            <a:gdLst/>
            <a:ahLst/>
            <a:cxnLst/>
            <a:rect l="l" t="t" r="r" b="b"/>
            <a:pathLst>
              <a:path w="4169999" h="2345624">
                <a:moveTo>
                  <a:pt x="0" y="0"/>
                </a:moveTo>
                <a:lnTo>
                  <a:pt x="4169998" y="0"/>
                </a:lnTo>
                <a:lnTo>
                  <a:pt x="4169998" y="2345624"/>
                </a:lnTo>
                <a:lnTo>
                  <a:pt x="0" y="234562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2732670"/>
            <a:ext cx="6940287" cy="7280682"/>
            <a:chOff x="0" y="0"/>
            <a:chExt cx="2153394" cy="22590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53394" cy="2259010"/>
            </a:xfrm>
            <a:custGeom>
              <a:avLst/>
              <a:gdLst/>
              <a:ahLst/>
              <a:cxnLst/>
              <a:rect l="l" t="t" r="r" b="b"/>
              <a:pathLst>
                <a:path w="2153394" h="2259010">
                  <a:moveTo>
                    <a:pt x="16733" y="0"/>
                  </a:moveTo>
                  <a:lnTo>
                    <a:pt x="2136662" y="0"/>
                  </a:lnTo>
                  <a:cubicBezTo>
                    <a:pt x="2141099" y="0"/>
                    <a:pt x="2145355" y="1763"/>
                    <a:pt x="2148493" y="4901"/>
                  </a:cubicBezTo>
                  <a:cubicBezTo>
                    <a:pt x="2151631" y="8039"/>
                    <a:pt x="2153394" y="12295"/>
                    <a:pt x="2153394" y="16733"/>
                  </a:cubicBezTo>
                  <a:lnTo>
                    <a:pt x="2153394" y="2242277"/>
                  </a:lnTo>
                  <a:cubicBezTo>
                    <a:pt x="2153394" y="2246715"/>
                    <a:pt x="2151631" y="2250971"/>
                    <a:pt x="2148493" y="2254109"/>
                  </a:cubicBezTo>
                  <a:cubicBezTo>
                    <a:pt x="2145355" y="2257247"/>
                    <a:pt x="2141099" y="2259010"/>
                    <a:pt x="2136662" y="2259010"/>
                  </a:cubicBezTo>
                  <a:lnTo>
                    <a:pt x="16733" y="2259010"/>
                  </a:lnTo>
                  <a:cubicBezTo>
                    <a:pt x="12295" y="2259010"/>
                    <a:pt x="8039" y="2257247"/>
                    <a:pt x="4901" y="2254109"/>
                  </a:cubicBezTo>
                  <a:cubicBezTo>
                    <a:pt x="1763" y="2250971"/>
                    <a:pt x="0" y="2246715"/>
                    <a:pt x="0" y="2242277"/>
                  </a:cubicBezTo>
                  <a:lnTo>
                    <a:pt x="0" y="16733"/>
                  </a:lnTo>
                  <a:cubicBezTo>
                    <a:pt x="0" y="12295"/>
                    <a:pt x="1763" y="8039"/>
                    <a:pt x="4901" y="4901"/>
                  </a:cubicBezTo>
                  <a:cubicBezTo>
                    <a:pt x="8039" y="1763"/>
                    <a:pt x="12295" y="0"/>
                    <a:pt x="16733" y="0"/>
                  </a:cubicBezTo>
                  <a:close/>
                </a:path>
              </a:pathLst>
            </a:custGeom>
            <a:solidFill>
              <a:srgbClr val="EB6029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153394" cy="23256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1713976"/>
            <a:ext cx="6814271" cy="7224426"/>
            <a:chOff x="0" y="0"/>
            <a:chExt cx="211429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114295" cy="2241555"/>
            </a:xfrm>
            <a:custGeom>
              <a:avLst/>
              <a:gdLst/>
              <a:ahLst/>
              <a:cxnLst/>
              <a:rect l="l" t="t" r="r" b="b"/>
              <a:pathLst>
                <a:path w="2114295" h="2241555">
                  <a:moveTo>
                    <a:pt x="17042" y="0"/>
                  </a:moveTo>
                  <a:lnTo>
                    <a:pt x="2097253" y="0"/>
                  </a:lnTo>
                  <a:cubicBezTo>
                    <a:pt x="2101772" y="0"/>
                    <a:pt x="2106107" y="1795"/>
                    <a:pt x="2109303" y="4991"/>
                  </a:cubicBezTo>
                  <a:cubicBezTo>
                    <a:pt x="2112499" y="8187"/>
                    <a:pt x="2114295" y="12522"/>
                    <a:pt x="2114295" y="17042"/>
                  </a:cubicBezTo>
                  <a:lnTo>
                    <a:pt x="2114295" y="2224513"/>
                  </a:lnTo>
                  <a:cubicBezTo>
                    <a:pt x="2114295" y="2229033"/>
                    <a:pt x="2112499" y="2233368"/>
                    <a:pt x="2109303" y="2236564"/>
                  </a:cubicBezTo>
                  <a:cubicBezTo>
                    <a:pt x="2106107" y="2239760"/>
                    <a:pt x="2101772" y="2241555"/>
                    <a:pt x="2097253" y="2241555"/>
                  </a:cubicBezTo>
                  <a:lnTo>
                    <a:pt x="17042" y="2241555"/>
                  </a:lnTo>
                  <a:cubicBezTo>
                    <a:pt x="12522" y="2241555"/>
                    <a:pt x="8187" y="2239760"/>
                    <a:pt x="4991" y="2236564"/>
                  </a:cubicBezTo>
                  <a:cubicBezTo>
                    <a:pt x="1795" y="2233368"/>
                    <a:pt x="0" y="2229033"/>
                    <a:pt x="0" y="2224513"/>
                  </a:cubicBezTo>
                  <a:lnTo>
                    <a:pt x="0" y="17042"/>
                  </a:lnTo>
                  <a:cubicBezTo>
                    <a:pt x="0" y="12522"/>
                    <a:pt x="1795" y="8187"/>
                    <a:pt x="4991" y="4991"/>
                  </a:cubicBezTo>
                  <a:cubicBezTo>
                    <a:pt x="8187" y="1795"/>
                    <a:pt x="12522" y="0"/>
                    <a:pt x="1704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11429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051" y="1906932"/>
            <a:ext cx="7266377" cy="7928467"/>
            <a:chOff x="0" y="0"/>
            <a:chExt cx="706069" cy="7704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06069" cy="770403"/>
            </a:xfrm>
            <a:custGeom>
              <a:avLst/>
              <a:gdLst/>
              <a:ahLst/>
              <a:cxnLst/>
              <a:rect l="l" t="t" r="r" b="b"/>
              <a:pathLst>
                <a:path w="706069" h="770403">
                  <a:moveTo>
                    <a:pt x="15982" y="0"/>
                  </a:moveTo>
                  <a:lnTo>
                    <a:pt x="690087" y="0"/>
                  </a:lnTo>
                  <a:cubicBezTo>
                    <a:pt x="694326" y="0"/>
                    <a:pt x="698391" y="1684"/>
                    <a:pt x="701388" y="4681"/>
                  </a:cubicBezTo>
                  <a:cubicBezTo>
                    <a:pt x="704385" y="7678"/>
                    <a:pt x="706069" y="11743"/>
                    <a:pt x="706069" y="15982"/>
                  </a:cubicBezTo>
                  <a:lnTo>
                    <a:pt x="706069" y="754422"/>
                  </a:lnTo>
                  <a:cubicBezTo>
                    <a:pt x="706069" y="758660"/>
                    <a:pt x="704385" y="762725"/>
                    <a:pt x="701388" y="765723"/>
                  </a:cubicBezTo>
                  <a:cubicBezTo>
                    <a:pt x="698391" y="768720"/>
                    <a:pt x="694326" y="770403"/>
                    <a:pt x="690087" y="770403"/>
                  </a:cubicBezTo>
                  <a:lnTo>
                    <a:pt x="15982" y="770403"/>
                  </a:lnTo>
                  <a:cubicBezTo>
                    <a:pt x="11743" y="770403"/>
                    <a:pt x="7678" y="768720"/>
                    <a:pt x="4681" y="765723"/>
                  </a:cubicBezTo>
                  <a:cubicBezTo>
                    <a:pt x="1684" y="762725"/>
                    <a:pt x="0" y="758660"/>
                    <a:pt x="0" y="754422"/>
                  </a:cubicBezTo>
                  <a:lnTo>
                    <a:pt x="0" y="15982"/>
                  </a:lnTo>
                  <a:cubicBezTo>
                    <a:pt x="0" y="11743"/>
                    <a:pt x="1684" y="7678"/>
                    <a:pt x="4681" y="4681"/>
                  </a:cubicBezTo>
                  <a:cubicBezTo>
                    <a:pt x="7678" y="1684"/>
                    <a:pt x="11743" y="0"/>
                    <a:pt x="15982" y="0"/>
                  </a:cubicBezTo>
                  <a:close/>
                </a:path>
              </a:pathLst>
            </a:custGeom>
            <a:blipFill>
              <a:blip r:embed="rId2"/>
              <a:stretch>
                <a:fillRect l="-59112" r="-4350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7955722" y="1675099"/>
            <a:ext cx="9668277" cy="7224426"/>
            <a:chOff x="0" y="0"/>
            <a:chExt cx="2999820" cy="22415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999820" cy="2241555"/>
            </a:xfrm>
            <a:custGeom>
              <a:avLst/>
              <a:gdLst/>
              <a:ahLst/>
              <a:cxnLst/>
              <a:rect l="l" t="t" r="r" b="b"/>
              <a:pathLst>
                <a:path w="2999820" h="2241555">
                  <a:moveTo>
                    <a:pt x="12011" y="0"/>
                  </a:moveTo>
                  <a:lnTo>
                    <a:pt x="2987809" y="0"/>
                  </a:lnTo>
                  <a:cubicBezTo>
                    <a:pt x="2990994" y="0"/>
                    <a:pt x="2994049" y="1265"/>
                    <a:pt x="2996302" y="3518"/>
                  </a:cubicBezTo>
                  <a:cubicBezTo>
                    <a:pt x="2998555" y="5771"/>
                    <a:pt x="2999820" y="8826"/>
                    <a:pt x="2999820" y="12011"/>
                  </a:cubicBezTo>
                  <a:lnTo>
                    <a:pt x="2999820" y="2229544"/>
                  </a:lnTo>
                  <a:cubicBezTo>
                    <a:pt x="2999820" y="2232730"/>
                    <a:pt x="2998555" y="2235785"/>
                    <a:pt x="2996302" y="2238037"/>
                  </a:cubicBezTo>
                  <a:cubicBezTo>
                    <a:pt x="2994049" y="2240290"/>
                    <a:pt x="2990994" y="2241555"/>
                    <a:pt x="2987809" y="2241555"/>
                  </a:cubicBezTo>
                  <a:lnTo>
                    <a:pt x="12011" y="2241555"/>
                  </a:lnTo>
                  <a:cubicBezTo>
                    <a:pt x="8826" y="2241555"/>
                    <a:pt x="5771" y="2240290"/>
                    <a:pt x="3518" y="2238037"/>
                  </a:cubicBezTo>
                  <a:cubicBezTo>
                    <a:pt x="1265" y="2235785"/>
                    <a:pt x="0" y="2232730"/>
                    <a:pt x="0" y="2229544"/>
                  </a:cubicBezTo>
                  <a:lnTo>
                    <a:pt x="0" y="12011"/>
                  </a:lnTo>
                  <a:cubicBezTo>
                    <a:pt x="0" y="8826"/>
                    <a:pt x="1265" y="5771"/>
                    <a:pt x="3518" y="3518"/>
                  </a:cubicBezTo>
                  <a:cubicBezTo>
                    <a:pt x="5771" y="1265"/>
                    <a:pt x="8826" y="0"/>
                    <a:pt x="1201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B6029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999820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9004122" y="2675520"/>
            <a:ext cx="9617437" cy="7230398"/>
            <a:chOff x="0" y="0"/>
            <a:chExt cx="2984046" cy="224340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984046" cy="2243408"/>
            </a:xfrm>
            <a:custGeom>
              <a:avLst/>
              <a:gdLst/>
              <a:ahLst/>
              <a:cxnLst/>
              <a:rect l="l" t="t" r="r" b="b"/>
              <a:pathLst>
                <a:path w="2984046" h="2243408">
                  <a:moveTo>
                    <a:pt x="12075" y="0"/>
                  </a:moveTo>
                  <a:lnTo>
                    <a:pt x="2971971" y="0"/>
                  </a:lnTo>
                  <a:cubicBezTo>
                    <a:pt x="2978640" y="0"/>
                    <a:pt x="2984046" y="5406"/>
                    <a:pt x="2984046" y="12075"/>
                  </a:cubicBezTo>
                  <a:lnTo>
                    <a:pt x="2984046" y="2231333"/>
                  </a:lnTo>
                  <a:cubicBezTo>
                    <a:pt x="2984046" y="2234536"/>
                    <a:pt x="2982773" y="2237607"/>
                    <a:pt x="2980509" y="2239872"/>
                  </a:cubicBezTo>
                  <a:cubicBezTo>
                    <a:pt x="2978245" y="2242136"/>
                    <a:pt x="2975173" y="2243408"/>
                    <a:pt x="2971971" y="2243408"/>
                  </a:cubicBezTo>
                  <a:lnTo>
                    <a:pt x="12075" y="2243408"/>
                  </a:lnTo>
                  <a:cubicBezTo>
                    <a:pt x="5406" y="2243408"/>
                    <a:pt x="0" y="2238002"/>
                    <a:pt x="0" y="2231333"/>
                  </a:cubicBezTo>
                  <a:lnTo>
                    <a:pt x="0" y="12075"/>
                  </a:lnTo>
                  <a:cubicBezTo>
                    <a:pt x="0" y="5406"/>
                    <a:pt x="5406" y="0"/>
                    <a:pt x="1207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B6029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984046" cy="23100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111939" y="1904635"/>
            <a:ext cx="9744196" cy="7928467"/>
            <a:chOff x="0" y="0"/>
            <a:chExt cx="3023376" cy="246000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023376" cy="2460001"/>
            </a:xfrm>
            <a:custGeom>
              <a:avLst/>
              <a:gdLst/>
              <a:ahLst/>
              <a:cxnLst/>
              <a:rect l="l" t="t" r="r" b="b"/>
              <a:pathLst>
                <a:path w="3023376" h="2460001">
                  <a:moveTo>
                    <a:pt x="11918" y="0"/>
                  </a:moveTo>
                  <a:lnTo>
                    <a:pt x="3011458" y="0"/>
                  </a:lnTo>
                  <a:cubicBezTo>
                    <a:pt x="3018040" y="0"/>
                    <a:pt x="3023376" y="5336"/>
                    <a:pt x="3023376" y="11918"/>
                  </a:cubicBezTo>
                  <a:lnTo>
                    <a:pt x="3023376" y="2448083"/>
                  </a:lnTo>
                  <a:cubicBezTo>
                    <a:pt x="3023376" y="2451244"/>
                    <a:pt x="3022120" y="2454275"/>
                    <a:pt x="3019885" y="2456510"/>
                  </a:cubicBezTo>
                  <a:cubicBezTo>
                    <a:pt x="3017650" y="2458745"/>
                    <a:pt x="3014619" y="2460001"/>
                    <a:pt x="3011458" y="2460001"/>
                  </a:cubicBezTo>
                  <a:lnTo>
                    <a:pt x="11918" y="2460001"/>
                  </a:lnTo>
                  <a:cubicBezTo>
                    <a:pt x="8757" y="2460001"/>
                    <a:pt x="5726" y="2458745"/>
                    <a:pt x="3491" y="2456510"/>
                  </a:cubicBezTo>
                  <a:cubicBezTo>
                    <a:pt x="1256" y="2454275"/>
                    <a:pt x="0" y="2451244"/>
                    <a:pt x="0" y="2448083"/>
                  </a:cubicBezTo>
                  <a:lnTo>
                    <a:pt x="0" y="11918"/>
                  </a:lnTo>
                  <a:cubicBezTo>
                    <a:pt x="0" y="8757"/>
                    <a:pt x="1256" y="5726"/>
                    <a:pt x="3491" y="3491"/>
                  </a:cubicBezTo>
                  <a:cubicBezTo>
                    <a:pt x="5726" y="1256"/>
                    <a:pt x="8757" y="0"/>
                    <a:pt x="11918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3023376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9" name="AutoShape 19"/>
          <p:cNvSpPr/>
          <p:nvPr/>
        </p:nvSpPr>
        <p:spPr>
          <a:xfrm>
            <a:off x="9004122" y="6159381"/>
            <a:ext cx="7866598" cy="0"/>
          </a:xfrm>
          <a:prstGeom prst="line">
            <a:avLst/>
          </a:prstGeom>
          <a:ln w="9525" cap="flat">
            <a:solidFill>
              <a:srgbClr val="FF6705">
                <a:alpha val="49804"/>
              </a:srgbClr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PT"/>
          </a:p>
        </p:txBody>
      </p:sp>
      <p:grpSp>
        <p:nvGrpSpPr>
          <p:cNvPr id="20" name="Group 20"/>
          <p:cNvGrpSpPr/>
          <p:nvPr/>
        </p:nvGrpSpPr>
        <p:grpSpPr>
          <a:xfrm>
            <a:off x="8130661" y="4386508"/>
            <a:ext cx="9701484" cy="747467"/>
            <a:chOff x="0" y="0"/>
            <a:chExt cx="12935312" cy="996623"/>
          </a:xfrm>
        </p:grpSpPr>
        <p:sp>
          <p:nvSpPr>
            <p:cNvPr id="21" name="Freeform 21"/>
            <p:cNvSpPr/>
            <p:nvPr/>
          </p:nvSpPr>
          <p:spPr>
            <a:xfrm>
              <a:off x="6174772" y="0"/>
              <a:ext cx="561500" cy="542260"/>
            </a:xfrm>
            <a:custGeom>
              <a:avLst/>
              <a:gdLst/>
              <a:ahLst/>
              <a:cxnLst/>
              <a:rect l="l" t="t" r="r" b="b"/>
              <a:pathLst>
                <a:path w="561500" h="542260">
                  <a:moveTo>
                    <a:pt x="0" y="0"/>
                  </a:moveTo>
                  <a:lnTo>
                    <a:pt x="561500" y="0"/>
                  </a:lnTo>
                  <a:lnTo>
                    <a:pt x="561500" y="542260"/>
                  </a:lnTo>
                  <a:lnTo>
                    <a:pt x="0" y="542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847" b="-1847"/>
              </a:stretch>
            </a:blipFill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537270"/>
              <a:ext cx="12935312" cy="4593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  <a:r>
                <a:rPr lang="en-US" sz="1999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Investimento: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2984037" y="5008345"/>
            <a:ext cx="4890820" cy="5785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6.500€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(inclui 1.500€ de produção)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130661" y="4990192"/>
            <a:ext cx="4848614" cy="5785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6705"/>
                </a:solidFill>
                <a:latin typeface="Poppins"/>
                <a:ea typeface="Poppins"/>
                <a:cs typeface="Poppins"/>
                <a:sym typeface="Poppins"/>
              </a:rPr>
              <a:t>14.000€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(inclui 3.000€ de produção)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8130661" y="3413035"/>
            <a:ext cx="4853377" cy="1238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“versão break”</a:t>
            </a:r>
          </a:p>
          <a:p>
            <a:pPr algn="ctr">
              <a:lnSpc>
                <a:spcPts val="1943"/>
              </a:lnSpc>
            </a:pPr>
            <a:r>
              <a:rPr lang="en-US" sz="138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distribuição:</a:t>
            </a:r>
          </a:p>
          <a:p>
            <a:pPr algn="ctr">
              <a:lnSpc>
                <a:spcPts val="1943"/>
              </a:lnSpc>
            </a:pPr>
            <a:r>
              <a:rPr lang="en-US" sz="138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50% daytime + 50% prime time</a:t>
            </a:r>
          </a:p>
          <a:p>
            <a:pPr algn="ctr">
              <a:lnSpc>
                <a:spcPts val="1943"/>
              </a:lnSpc>
            </a:pPr>
            <a:r>
              <a:rPr lang="en-US" sz="138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 semana | duração: 15’’ </a:t>
            </a:r>
          </a:p>
          <a:p>
            <a:pPr algn="ctr">
              <a:lnSpc>
                <a:spcPts val="1943"/>
              </a:lnSpc>
              <a:spcBef>
                <a:spcPct val="0"/>
              </a:spcBef>
            </a:pPr>
            <a:r>
              <a:rPr lang="en-US" sz="138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inserções: 40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2979275" y="3413035"/>
            <a:ext cx="4862395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“versão morphing”</a:t>
            </a:r>
          </a:p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distribuição:</a:t>
            </a:r>
          </a:p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1ª posição do break</a:t>
            </a:r>
          </a:p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 dia | duração: 8’’ 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inserções: 21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7623999" y="578404"/>
            <a:ext cx="464272" cy="411120"/>
            <a:chOff x="0" y="0"/>
            <a:chExt cx="266973" cy="236409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>
            <a:off x="17698338" y="643919"/>
            <a:ext cx="315594" cy="280089"/>
          </a:xfrm>
          <a:custGeom>
            <a:avLst/>
            <a:gdLst/>
            <a:ahLst/>
            <a:cxnLst/>
            <a:rect l="l" t="t" r="r" b="b"/>
            <a:pathLst>
              <a:path w="315594" h="280089">
                <a:moveTo>
                  <a:pt x="0" y="0"/>
                </a:moveTo>
                <a:lnTo>
                  <a:pt x="315594" y="0"/>
                </a:lnTo>
                <a:lnTo>
                  <a:pt x="315594" y="280089"/>
                </a:lnTo>
                <a:lnTo>
                  <a:pt x="0" y="2800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4" name="Group 34"/>
          <p:cNvGrpSpPr/>
          <p:nvPr/>
        </p:nvGrpSpPr>
        <p:grpSpPr>
          <a:xfrm>
            <a:off x="17623999" y="1067877"/>
            <a:ext cx="464272" cy="411120"/>
            <a:chOff x="0" y="0"/>
            <a:chExt cx="266973" cy="236409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8089075" y="2192828"/>
            <a:ext cx="9752594" cy="507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Contagem decrescente para o arranque e/ou final do “MasterChef”, onde integramos marca/logótipo. 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Esta integração tem em conta o “mood” do programa e os objetivos da marca.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7955722" y="2895499"/>
            <a:ext cx="10094072" cy="45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Televisão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8130661" y="6392743"/>
            <a:ext cx="9725475" cy="45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Digital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8121465" y="7012504"/>
            <a:ext cx="4829620" cy="283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“versão estreia”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8121465" y="7352229"/>
            <a:ext cx="4871933" cy="1459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localização: RTP (ROS)</a:t>
            </a:r>
          </a:p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Formato* : Pre-roll</a:t>
            </a:r>
          </a:p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VC’s: 150.000</a:t>
            </a:r>
          </a:p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Valor 7 dias: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6705"/>
                </a:solidFill>
                <a:latin typeface="Poppins"/>
                <a:ea typeface="Poppins"/>
                <a:cs typeface="Poppins"/>
                <a:sym typeface="Poppins"/>
              </a:rPr>
              <a:t>3.000€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12937420" y="7022029"/>
            <a:ext cx="4918715" cy="283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“versão final”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3010707" y="7361754"/>
            <a:ext cx="4821438" cy="1459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Localização: RTP (ROS)</a:t>
            </a:r>
          </a:p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Formato: Skin - Brand Day</a:t>
            </a:r>
          </a:p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IMP’s: 200.000</a:t>
            </a:r>
          </a:p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Valor 1 dia: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6705"/>
                </a:solidFill>
                <a:latin typeface="Poppins"/>
                <a:ea typeface="Poppins"/>
                <a:cs typeface="Poppins"/>
                <a:sym typeface="Poppins"/>
              </a:rPr>
              <a:t>3.000€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8130661" y="8988834"/>
            <a:ext cx="4806760" cy="1745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*Utilização do spot produzido para televisão.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8130661" y="9186954"/>
            <a:ext cx="4806760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Acresce IVA.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2955518" y="9186954"/>
            <a:ext cx="4900617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Acresce IVA.</a:t>
            </a:r>
          </a:p>
        </p:txBody>
      </p:sp>
      <p:sp>
        <p:nvSpPr>
          <p:cNvPr id="47" name="Freeform 47"/>
          <p:cNvSpPr/>
          <p:nvPr/>
        </p:nvSpPr>
        <p:spPr>
          <a:xfrm>
            <a:off x="17662476" y="1134970"/>
            <a:ext cx="387319" cy="276933"/>
          </a:xfrm>
          <a:custGeom>
            <a:avLst/>
            <a:gdLst/>
            <a:ahLst/>
            <a:cxnLst/>
            <a:rect l="l" t="t" r="r" b="b"/>
            <a:pathLst>
              <a:path w="387319" h="276933">
                <a:moveTo>
                  <a:pt x="0" y="0"/>
                </a:moveTo>
                <a:lnTo>
                  <a:pt x="387319" y="0"/>
                </a:lnTo>
                <a:lnTo>
                  <a:pt x="387319" y="276933"/>
                </a:lnTo>
                <a:lnTo>
                  <a:pt x="0" y="2769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8" name="AutoShape 48"/>
          <p:cNvSpPr/>
          <p:nvPr/>
        </p:nvSpPr>
        <p:spPr>
          <a:xfrm flipV="1">
            <a:off x="12979275" y="3691515"/>
            <a:ext cx="0" cy="675507"/>
          </a:xfrm>
          <a:prstGeom prst="line">
            <a:avLst/>
          </a:prstGeom>
          <a:ln w="9525" cap="flat">
            <a:solidFill>
              <a:srgbClr val="FF6705">
                <a:alpha val="49804"/>
              </a:srgbClr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PT"/>
          </a:p>
        </p:txBody>
      </p:sp>
      <p:sp>
        <p:nvSpPr>
          <p:cNvPr id="49" name="TextBox 49"/>
          <p:cNvSpPr txBox="1"/>
          <p:nvPr/>
        </p:nvSpPr>
        <p:spPr>
          <a:xfrm>
            <a:off x="3738452" y="704850"/>
            <a:ext cx="14155455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COUNTDOWN | </a:t>
            </a:r>
          </a:p>
        </p:txBody>
      </p:sp>
      <p:grpSp>
        <p:nvGrpSpPr>
          <p:cNvPr id="50" name="Group 50"/>
          <p:cNvGrpSpPr/>
          <p:nvPr/>
        </p:nvGrpSpPr>
        <p:grpSpPr>
          <a:xfrm>
            <a:off x="2625714" y="631631"/>
            <a:ext cx="720810" cy="794139"/>
            <a:chOff x="0" y="0"/>
            <a:chExt cx="6584055" cy="7253861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52" name="TextBox 52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504854" y="631631"/>
            <a:ext cx="720810" cy="794139"/>
            <a:chOff x="0" y="0"/>
            <a:chExt cx="6584055" cy="7253861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55" name="TextBox 55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58" name="TextBox 58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9" name="Freeform 59"/>
          <p:cNvSpPr/>
          <p:nvPr/>
        </p:nvSpPr>
        <p:spPr>
          <a:xfrm>
            <a:off x="441114" y="686102"/>
            <a:ext cx="604685" cy="685196"/>
          </a:xfrm>
          <a:custGeom>
            <a:avLst/>
            <a:gdLst/>
            <a:ahLst/>
            <a:cxnLst/>
            <a:rect l="l" t="t" r="r" b="b"/>
            <a:pathLst>
              <a:path w="604685" h="685196">
                <a:moveTo>
                  <a:pt x="0" y="0"/>
                </a:moveTo>
                <a:lnTo>
                  <a:pt x="604685" y="0"/>
                </a:lnTo>
                <a:lnTo>
                  <a:pt x="604685" y="685196"/>
                </a:lnTo>
                <a:lnTo>
                  <a:pt x="0" y="68519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60" name="Freeform 60"/>
          <p:cNvSpPr/>
          <p:nvPr/>
        </p:nvSpPr>
        <p:spPr>
          <a:xfrm rot="-5400000">
            <a:off x="1485429" y="710951"/>
            <a:ext cx="739667" cy="635497"/>
          </a:xfrm>
          <a:custGeom>
            <a:avLst/>
            <a:gdLst/>
            <a:ahLst/>
            <a:cxnLst/>
            <a:rect l="l" t="t" r="r" b="b"/>
            <a:pathLst>
              <a:path w="739667" h="635497">
                <a:moveTo>
                  <a:pt x="0" y="0"/>
                </a:moveTo>
                <a:lnTo>
                  <a:pt x="739667" y="0"/>
                </a:lnTo>
                <a:lnTo>
                  <a:pt x="739667" y="635498"/>
                </a:lnTo>
                <a:lnTo>
                  <a:pt x="0" y="6354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61" name="Freeform 61"/>
          <p:cNvSpPr/>
          <p:nvPr/>
        </p:nvSpPr>
        <p:spPr>
          <a:xfrm>
            <a:off x="2661127" y="658866"/>
            <a:ext cx="649982" cy="739667"/>
          </a:xfrm>
          <a:custGeom>
            <a:avLst/>
            <a:gdLst/>
            <a:ahLst/>
            <a:cxnLst/>
            <a:rect l="l" t="t" r="r" b="b"/>
            <a:pathLst>
              <a:path w="649982" h="739667">
                <a:moveTo>
                  <a:pt x="0" y="0"/>
                </a:moveTo>
                <a:lnTo>
                  <a:pt x="649983" y="0"/>
                </a:lnTo>
                <a:lnTo>
                  <a:pt x="649983" y="739668"/>
                </a:lnTo>
                <a:lnTo>
                  <a:pt x="0" y="73966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62" name="TextBox 62"/>
          <p:cNvSpPr txBox="1"/>
          <p:nvPr/>
        </p:nvSpPr>
        <p:spPr>
          <a:xfrm>
            <a:off x="6789102" y="801052"/>
            <a:ext cx="14155455" cy="455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39"/>
              </a:lnSpc>
            </a:pPr>
            <a:r>
              <a:rPr lang="en-US" sz="299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TELEVISÃO | DIGITAL</a:t>
            </a:r>
          </a:p>
        </p:txBody>
      </p:sp>
      <p:sp>
        <p:nvSpPr>
          <p:cNvPr id="63" name="AutoShape 63"/>
          <p:cNvSpPr/>
          <p:nvPr/>
        </p:nvSpPr>
        <p:spPr>
          <a:xfrm flipV="1">
            <a:off x="12970135" y="7275801"/>
            <a:ext cx="0" cy="518955"/>
          </a:xfrm>
          <a:prstGeom prst="line">
            <a:avLst/>
          </a:prstGeom>
          <a:ln w="9525" cap="flat">
            <a:solidFill>
              <a:srgbClr val="FF6705">
                <a:alpha val="49804"/>
              </a:srgbClr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PT"/>
          </a:p>
        </p:txBody>
      </p:sp>
      <p:grpSp>
        <p:nvGrpSpPr>
          <p:cNvPr id="64" name="Group 64"/>
          <p:cNvGrpSpPr/>
          <p:nvPr/>
        </p:nvGrpSpPr>
        <p:grpSpPr>
          <a:xfrm>
            <a:off x="8111939" y="7813806"/>
            <a:ext cx="9720206" cy="747467"/>
            <a:chOff x="0" y="0"/>
            <a:chExt cx="12960274" cy="996623"/>
          </a:xfrm>
        </p:grpSpPr>
        <p:sp>
          <p:nvSpPr>
            <p:cNvPr id="65" name="Freeform 65"/>
            <p:cNvSpPr/>
            <p:nvPr/>
          </p:nvSpPr>
          <p:spPr>
            <a:xfrm>
              <a:off x="6199541" y="0"/>
              <a:ext cx="562583" cy="542260"/>
            </a:xfrm>
            <a:custGeom>
              <a:avLst/>
              <a:gdLst/>
              <a:ahLst/>
              <a:cxnLst/>
              <a:rect l="l" t="t" r="r" b="b"/>
              <a:pathLst>
                <a:path w="562583" h="542260">
                  <a:moveTo>
                    <a:pt x="0" y="0"/>
                  </a:moveTo>
                  <a:lnTo>
                    <a:pt x="562583" y="0"/>
                  </a:lnTo>
                  <a:lnTo>
                    <a:pt x="562583" y="542260"/>
                  </a:lnTo>
                  <a:lnTo>
                    <a:pt x="0" y="542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47" b="-1947"/>
              </a:stretch>
            </a:blipFill>
          </p:spPr>
          <p:txBody>
            <a:bodyPr/>
            <a:lstStyle/>
            <a:p>
              <a:endParaRPr lang="pt-PT"/>
            </a:p>
          </p:txBody>
        </p:sp>
        <p:sp>
          <p:nvSpPr>
            <p:cNvPr id="66" name="TextBox 66"/>
            <p:cNvSpPr txBox="1"/>
            <p:nvPr/>
          </p:nvSpPr>
          <p:spPr>
            <a:xfrm>
              <a:off x="0" y="537270"/>
              <a:ext cx="12960274" cy="4593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  <a:r>
                <a:rPr lang="en-US" sz="1999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Investimento:</a:t>
              </a:r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2272854" y="9080909"/>
            <a:ext cx="3486771" cy="348209"/>
            <a:chOff x="0" y="0"/>
            <a:chExt cx="918327" cy="91709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918327" cy="91709"/>
            </a:xfrm>
            <a:custGeom>
              <a:avLst/>
              <a:gdLst/>
              <a:ahLst/>
              <a:cxnLst/>
              <a:rect l="l" t="t" r="r" b="b"/>
              <a:pathLst>
                <a:path w="918327" h="91709">
                  <a:moveTo>
                    <a:pt x="22204" y="0"/>
                  </a:moveTo>
                  <a:lnTo>
                    <a:pt x="896123" y="0"/>
                  </a:lnTo>
                  <a:cubicBezTo>
                    <a:pt x="908386" y="0"/>
                    <a:pt x="918327" y="9941"/>
                    <a:pt x="918327" y="22204"/>
                  </a:cubicBezTo>
                  <a:lnTo>
                    <a:pt x="918327" y="69506"/>
                  </a:lnTo>
                  <a:cubicBezTo>
                    <a:pt x="918327" y="75395"/>
                    <a:pt x="915987" y="81042"/>
                    <a:pt x="911823" y="85206"/>
                  </a:cubicBezTo>
                  <a:cubicBezTo>
                    <a:pt x="907659" y="89370"/>
                    <a:pt x="902012" y="91709"/>
                    <a:pt x="896123" y="91709"/>
                  </a:cubicBezTo>
                  <a:lnTo>
                    <a:pt x="22204" y="91709"/>
                  </a:lnTo>
                  <a:cubicBezTo>
                    <a:pt x="9941" y="91709"/>
                    <a:pt x="0" y="81768"/>
                    <a:pt x="0" y="69506"/>
                  </a:cubicBezTo>
                  <a:lnTo>
                    <a:pt x="0" y="22204"/>
                  </a:lnTo>
                  <a:cubicBezTo>
                    <a:pt x="0" y="16315"/>
                    <a:pt x="2339" y="10667"/>
                    <a:pt x="6503" y="6503"/>
                  </a:cubicBezTo>
                  <a:cubicBezTo>
                    <a:pt x="10667" y="2339"/>
                    <a:pt x="16315" y="0"/>
                    <a:pt x="2220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86C13">
                    <a:alpha val="42000"/>
                  </a:srgbClr>
                </a:gs>
                <a:gs pos="14286">
                  <a:srgbClr val="1E1A17">
                    <a:alpha val="41000"/>
                  </a:srgbClr>
                </a:gs>
                <a:gs pos="28571">
                  <a:srgbClr val="CA250C">
                    <a:alpha val="69000"/>
                  </a:srgbClr>
                </a:gs>
                <a:gs pos="42857">
                  <a:srgbClr val="DB5A08">
                    <a:alpha val="54500"/>
                  </a:srgbClr>
                </a:gs>
                <a:gs pos="57143">
                  <a:srgbClr val="F86000">
                    <a:alpha val="100000"/>
                  </a:srgbClr>
                </a:gs>
                <a:gs pos="71429">
                  <a:srgbClr val="000000">
                    <a:alpha val="50500"/>
                  </a:srgbClr>
                </a:gs>
                <a:gs pos="85714">
                  <a:srgbClr val="FF6300">
                    <a:alpha val="100000"/>
                  </a:srgbClr>
                </a:gs>
                <a:gs pos="100000">
                  <a:srgbClr val="DB5A08">
                    <a:alpha val="52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69" name="TextBox 69"/>
            <p:cNvSpPr txBox="1"/>
            <p:nvPr/>
          </p:nvSpPr>
          <p:spPr>
            <a:xfrm>
              <a:off x="0" y="-66675"/>
              <a:ext cx="918327" cy="15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2601298" y="9086850"/>
            <a:ext cx="2829884" cy="341637"/>
            <a:chOff x="0" y="0"/>
            <a:chExt cx="745319" cy="89978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745319" cy="89978"/>
            </a:xfrm>
            <a:custGeom>
              <a:avLst/>
              <a:gdLst/>
              <a:ahLst/>
              <a:cxnLst/>
              <a:rect l="l" t="t" r="r" b="b"/>
              <a:pathLst>
                <a:path w="745319" h="89978">
                  <a:moveTo>
                    <a:pt x="27358" y="0"/>
                  </a:moveTo>
                  <a:lnTo>
                    <a:pt x="717962" y="0"/>
                  </a:lnTo>
                  <a:cubicBezTo>
                    <a:pt x="733071" y="0"/>
                    <a:pt x="745319" y="12248"/>
                    <a:pt x="745319" y="27358"/>
                  </a:cubicBezTo>
                  <a:lnTo>
                    <a:pt x="745319" y="62621"/>
                  </a:lnTo>
                  <a:cubicBezTo>
                    <a:pt x="745319" y="69876"/>
                    <a:pt x="742437" y="76835"/>
                    <a:pt x="737306" y="81966"/>
                  </a:cubicBezTo>
                  <a:cubicBezTo>
                    <a:pt x="732176" y="87096"/>
                    <a:pt x="725217" y="89978"/>
                    <a:pt x="717962" y="89978"/>
                  </a:cubicBezTo>
                  <a:lnTo>
                    <a:pt x="27358" y="89978"/>
                  </a:lnTo>
                  <a:cubicBezTo>
                    <a:pt x="12248" y="89978"/>
                    <a:pt x="0" y="77730"/>
                    <a:pt x="0" y="62621"/>
                  </a:cubicBezTo>
                  <a:lnTo>
                    <a:pt x="0" y="27358"/>
                  </a:lnTo>
                  <a:cubicBezTo>
                    <a:pt x="0" y="20102"/>
                    <a:pt x="2882" y="13143"/>
                    <a:pt x="8013" y="8013"/>
                  </a:cubicBezTo>
                  <a:cubicBezTo>
                    <a:pt x="13143" y="2882"/>
                    <a:pt x="20102" y="0"/>
                    <a:pt x="273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44700">
                    <a:alpha val="100000"/>
                  </a:srgbClr>
                </a:gs>
                <a:gs pos="33333">
                  <a:srgbClr val="E6752C">
                    <a:alpha val="100000"/>
                  </a:srgbClr>
                </a:gs>
                <a:gs pos="66667">
                  <a:srgbClr val="CA250C">
                    <a:alpha val="100000"/>
                  </a:srgbClr>
                </a:gs>
                <a:gs pos="100000">
                  <a:srgbClr val="FF6705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2" name="TextBox 72"/>
            <p:cNvSpPr txBox="1"/>
            <p:nvPr/>
          </p:nvSpPr>
          <p:spPr>
            <a:xfrm>
              <a:off x="0" y="-66675"/>
              <a:ext cx="745319" cy="1566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73" name="TextBox 73"/>
          <p:cNvSpPr txBox="1"/>
          <p:nvPr/>
        </p:nvSpPr>
        <p:spPr>
          <a:xfrm>
            <a:off x="185787" y="9146000"/>
            <a:ext cx="7266377" cy="193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000000"/>
                </a:solidFill>
                <a:latin typeface="Gravita HUM"/>
                <a:ea typeface="Gravita HUM"/>
                <a:cs typeface="Gravita HUM"/>
                <a:sym typeface="Gravita HUM"/>
              </a:rPr>
              <a:t>Exemplo: “Countdown”</a:t>
            </a:r>
          </a:p>
        </p:txBody>
      </p:sp>
      <p:sp>
        <p:nvSpPr>
          <p:cNvPr id="74" name="Freeform 74"/>
          <p:cNvSpPr/>
          <p:nvPr/>
        </p:nvSpPr>
        <p:spPr>
          <a:xfrm>
            <a:off x="4556533" y="9119556"/>
            <a:ext cx="275138" cy="275138"/>
          </a:xfrm>
          <a:custGeom>
            <a:avLst/>
            <a:gdLst/>
            <a:ahLst/>
            <a:cxnLst/>
            <a:rect l="l" t="t" r="r" b="b"/>
            <a:pathLst>
              <a:path w="275138" h="275138">
                <a:moveTo>
                  <a:pt x="0" y="0"/>
                </a:moveTo>
                <a:lnTo>
                  <a:pt x="275138" y="0"/>
                </a:lnTo>
                <a:lnTo>
                  <a:pt x="275138" y="275138"/>
                </a:lnTo>
                <a:lnTo>
                  <a:pt x="0" y="2751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75" name="Freeform 75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23887" y="3029980"/>
            <a:ext cx="4710629" cy="6933088"/>
            <a:chOff x="0" y="0"/>
            <a:chExt cx="1461588" cy="215116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61588" cy="2151160"/>
            </a:xfrm>
            <a:custGeom>
              <a:avLst/>
              <a:gdLst/>
              <a:ahLst/>
              <a:cxnLst/>
              <a:rect l="l" t="t" r="r" b="b"/>
              <a:pathLst>
                <a:path w="1461588" h="2151160">
                  <a:moveTo>
                    <a:pt x="24653" y="0"/>
                  </a:moveTo>
                  <a:lnTo>
                    <a:pt x="1436935" y="0"/>
                  </a:lnTo>
                  <a:cubicBezTo>
                    <a:pt x="1450551" y="0"/>
                    <a:pt x="1461588" y="11037"/>
                    <a:pt x="1461588" y="24653"/>
                  </a:cubicBezTo>
                  <a:lnTo>
                    <a:pt x="1461588" y="2126508"/>
                  </a:lnTo>
                  <a:cubicBezTo>
                    <a:pt x="1461588" y="2140123"/>
                    <a:pt x="1450551" y="2151160"/>
                    <a:pt x="1436935" y="2151160"/>
                  </a:cubicBezTo>
                  <a:lnTo>
                    <a:pt x="24653" y="2151160"/>
                  </a:lnTo>
                  <a:cubicBezTo>
                    <a:pt x="11037" y="2151160"/>
                    <a:pt x="0" y="2140123"/>
                    <a:pt x="0" y="2126508"/>
                  </a:cubicBezTo>
                  <a:lnTo>
                    <a:pt x="0" y="24653"/>
                  </a:lnTo>
                  <a:cubicBezTo>
                    <a:pt x="0" y="11037"/>
                    <a:pt x="11037" y="0"/>
                    <a:pt x="24653" y="0"/>
                  </a:cubicBezTo>
                  <a:close/>
                </a:path>
              </a:pathLst>
            </a:custGeom>
            <a:solidFill>
              <a:srgbClr val="F26A35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1461588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5065596" y="3029980"/>
            <a:ext cx="13004039" cy="6933088"/>
            <a:chOff x="0" y="0"/>
            <a:chExt cx="4034822" cy="215116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034822" cy="2151160"/>
            </a:xfrm>
            <a:custGeom>
              <a:avLst/>
              <a:gdLst/>
              <a:ahLst/>
              <a:cxnLst/>
              <a:rect l="l" t="t" r="r" b="b"/>
              <a:pathLst>
                <a:path w="4034822" h="2151160">
                  <a:moveTo>
                    <a:pt x="8930" y="0"/>
                  </a:moveTo>
                  <a:lnTo>
                    <a:pt x="4025892" y="0"/>
                  </a:lnTo>
                  <a:cubicBezTo>
                    <a:pt x="4030824" y="0"/>
                    <a:pt x="4034822" y="3998"/>
                    <a:pt x="4034822" y="8930"/>
                  </a:cubicBezTo>
                  <a:lnTo>
                    <a:pt x="4034822" y="2142230"/>
                  </a:lnTo>
                  <a:cubicBezTo>
                    <a:pt x="4034822" y="2147162"/>
                    <a:pt x="4030824" y="2151160"/>
                    <a:pt x="4025892" y="2151160"/>
                  </a:cubicBezTo>
                  <a:lnTo>
                    <a:pt x="8930" y="2151160"/>
                  </a:lnTo>
                  <a:cubicBezTo>
                    <a:pt x="3998" y="2151160"/>
                    <a:pt x="0" y="2147162"/>
                    <a:pt x="0" y="2142230"/>
                  </a:cubicBezTo>
                  <a:lnTo>
                    <a:pt x="0" y="8930"/>
                  </a:lnTo>
                  <a:cubicBezTo>
                    <a:pt x="0" y="3998"/>
                    <a:pt x="3998" y="0"/>
                    <a:pt x="89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66675"/>
              <a:ext cx="403482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243257" y="1906932"/>
            <a:ext cx="12676823" cy="7928467"/>
            <a:chOff x="0" y="0"/>
            <a:chExt cx="3933295" cy="246000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933295" cy="2460001"/>
            </a:xfrm>
            <a:custGeom>
              <a:avLst/>
              <a:gdLst/>
              <a:ahLst/>
              <a:cxnLst/>
              <a:rect l="l" t="t" r="r" b="b"/>
              <a:pathLst>
                <a:path w="3933295" h="2460001">
                  <a:moveTo>
                    <a:pt x="9161" y="0"/>
                  </a:moveTo>
                  <a:lnTo>
                    <a:pt x="3924135" y="0"/>
                  </a:lnTo>
                  <a:cubicBezTo>
                    <a:pt x="3929194" y="0"/>
                    <a:pt x="3933295" y="4101"/>
                    <a:pt x="3933295" y="9161"/>
                  </a:cubicBezTo>
                  <a:lnTo>
                    <a:pt x="3933295" y="2450840"/>
                  </a:lnTo>
                  <a:cubicBezTo>
                    <a:pt x="3933295" y="2455900"/>
                    <a:pt x="3929194" y="2460001"/>
                    <a:pt x="3924135" y="2460001"/>
                  </a:cubicBezTo>
                  <a:lnTo>
                    <a:pt x="9161" y="2460001"/>
                  </a:lnTo>
                  <a:cubicBezTo>
                    <a:pt x="4101" y="2460001"/>
                    <a:pt x="0" y="2455900"/>
                    <a:pt x="0" y="2450840"/>
                  </a:cubicBezTo>
                  <a:lnTo>
                    <a:pt x="0" y="9161"/>
                  </a:lnTo>
                  <a:cubicBezTo>
                    <a:pt x="0" y="4101"/>
                    <a:pt x="4101" y="0"/>
                    <a:pt x="9161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66675"/>
              <a:ext cx="3933295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485786" y="4054475"/>
            <a:ext cx="47625" cy="3227069"/>
            <a:chOff x="0" y="0"/>
            <a:chExt cx="14777" cy="10012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4777" cy="1001277"/>
            </a:xfrm>
            <a:custGeom>
              <a:avLst/>
              <a:gdLst/>
              <a:ahLst/>
              <a:cxnLst/>
              <a:rect l="l" t="t" r="r" b="b"/>
              <a:pathLst>
                <a:path w="14777" h="1001277">
                  <a:moveTo>
                    <a:pt x="7388" y="0"/>
                  </a:moveTo>
                  <a:lnTo>
                    <a:pt x="7388" y="0"/>
                  </a:lnTo>
                  <a:cubicBezTo>
                    <a:pt x="9348" y="0"/>
                    <a:pt x="11227" y="778"/>
                    <a:pt x="12613" y="2164"/>
                  </a:cubicBezTo>
                  <a:cubicBezTo>
                    <a:pt x="13998" y="3550"/>
                    <a:pt x="14777" y="5429"/>
                    <a:pt x="14777" y="7388"/>
                  </a:cubicBezTo>
                  <a:lnTo>
                    <a:pt x="14777" y="993889"/>
                  </a:lnTo>
                  <a:cubicBezTo>
                    <a:pt x="14777" y="997969"/>
                    <a:pt x="11469" y="1001277"/>
                    <a:pt x="7388" y="1001277"/>
                  </a:cubicBezTo>
                  <a:lnTo>
                    <a:pt x="7388" y="1001277"/>
                  </a:lnTo>
                  <a:cubicBezTo>
                    <a:pt x="3308" y="1001277"/>
                    <a:pt x="0" y="997969"/>
                    <a:pt x="0" y="993889"/>
                  </a:cubicBezTo>
                  <a:lnTo>
                    <a:pt x="0" y="7388"/>
                  </a:lnTo>
                  <a:cubicBezTo>
                    <a:pt x="0" y="3308"/>
                    <a:pt x="3308" y="0"/>
                    <a:pt x="7388" y="0"/>
                  </a:cubicBezTo>
                  <a:close/>
                </a:path>
              </a:pathLst>
            </a:custGeom>
            <a:solidFill>
              <a:srgbClr val="FF6705">
                <a:alpha val="24706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66675"/>
              <a:ext cx="14777" cy="10679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1345043" y="2990850"/>
            <a:ext cx="6575037" cy="35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Presenças Manipuladas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243257" y="7872093"/>
            <a:ext cx="12660290" cy="59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NOTAS: ​​​​</a:t>
            </a:r>
          </a:p>
          <a:p>
            <a:pPr algn="ctr">
              <a:lnSpc>
                <a:spcPts val="156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Os valores apresentados são valores unitários.</a:t>
            </a:r>
          </a:p>
          <a:p>
            <a:pPr algn="ctr">
              <a:lnSpc>
                <a:spcPts val="156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Podemos valorizar pacotes de presenças e ativações de marca (caso a caso).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243257" y="6322376"/>
            <a:ext cx="6257218" cy="1203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3.500€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(inclui 1.500€ de produção)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243257" y="3673475"/>
            <a:ext cx="6257218" cy="1416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Integração de marcas, no décor,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sem manuseamento ou verbalização.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(presença nas bancadas de cozinha,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despensa e/ou prateleiras)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901176" y="2990850"/>
            <a:ext cx="6575037" cy="35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Presenças Passivas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681366" y="2123085"/>
            <a:ext cx="3795671" cy="7304947"/>
            <a:chOff x="0" y="0"/>
            <a:chExt cx="416098" cy="800800"/>
          </a:xfrm>
        </p:grpSpPr>
        <p:sp>
          <p:nvSpPr>
            <p:cNvPr id="23" name="Freeform 23" descr="Upscale Image"/>
            <p:cNvSpPr/>
            <p:nvPr/>
          </p:nvSpPr>
          <p:spPr>
            <a:xfrm>
              <a:off x="0" y="0"/>
              <a:ext cx="416098" cy="800800"/>
            </a:xfrm>
            <a:custGeom>
              <a:avLst/>
              <a:gdLst/>
              <a:ahLst/>
              <a:cxnLst/>
              <a:rect l="l" t="t" r="r" b="b"/>
              <a:pathLst>
                <a:path w="416098" h="800800">
                  <a:moveTo>
                    <a:pt x="30595" y="0"/>
                  </a:moveTo>
                  <a:lnTo>
                    <a:pt x="385503" y="0"/>
                  </a:lnTo>
                  <a:cubicBezTo>
                    <a:pt x="393617" y="0"/>
                    <a:pt x="401399" y="3223"/>
                    <a:pt x="407137" y="8961"/>
                  </a:cubicBezTo>
                  <a:cubicBezTo>
                    <a:pt x="412875" y="14699"/>
                    <a:pt x="416098" y="22481"/>
                    <a:pt x="416098" y="30595"/>
                  </a:cubicBezTo>
                  <a:lnTo>
                    <a:pt x="416098" y="770205"/>
                  </a:lnTo>
                  <a:cubicBezTo>
                    <a:pt x="416098" y="778319"/>
                    <a:pt x="412875" y="786101"/>
                    <a:pt x="407137" y="791839"/>
                  </a:cubicBezTo>
                  <a:cubicBezTo>
                    <a:pt x="401399" y="797577"/>
                    <a:pt x="393617" y="800800"/>
                    <a:pt x="385503" y="800800"/>
                  </a:cubicBezTo>
                  <a:lnTo>
                    <a:pt x="30595" y="800800"/>
                  </a:lnTo>
                  <a:cubicBezTo>
                    <a:pt x="22481" y="800800"/>
                    <a:pt x="14699" y="797577"/>
                    <a:pt x="8961" y="791839"/>
                  </a:cubicBezTo>
                  <a:cubicBezTo>
                    <a:pt x="3223" y="786101"/>
                    <a:pt x="0" y="778319"/>
                    <a:pt x="0" y="770205"/>
                  </a:cubicBezTo>
                  <a:lnTo>
                    <a:pt x="0" y="30595"/>
                  </a:lnTo>
                  <a:cubicBezTo>
                    <a:pt x="0" y="22481"/>
                    <a:pt x="3223" y="14699"/>
                    <a:pt x="8961" y="8961"/>
                  </a:cubicBezTo>
                  <a:cubicBezTo>
                    <a:pt x="14699" y="3223"/>
                    <a:pt x="22481" y="0"/>
                    <a:pt x="30595" y="0"/>
                  </a:cubicBezTo>
                  <a:close/>
                </a:path>
              </a:pathLst>
            </a:custGeom>
            <a:blipFill>
              <a:blip r:embed="rId2"/>
              <a:stretch>
                <a:fillRect l="-113892" r="-74609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264371" y="631631"/>
            <a:ext cx="720810" cy="794139"/>
            <a:chOff x="0" y="0"/>
            <a:chExt cx="961079" cy="1058852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961079" cy="1058852"/>
              <a:chOff x="0" y="0"/>
              <a:chExt cx="6584055" cy="7253861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6584055" cy="7253860"/>
              </a:xfrm>
              <a:custGeom>
                <a:avLst/>
                <a:gdLst/>
                <a:ahLst/>
                <a:cxnLst/>
                <a:rect l="l" t="t" r="r" b="b"/>
                <a:pathLst>
                  <a:path w="6584055" h="7253860">
                    <a:moveTo>
                      <a:pt x="107406" y="0"/>
                    </a:moveTo>
                    <a:lnTo>
                      <a:pt x="6476649" y="0"/>
                    </a:lnTo>
                    <a:cubicBezTo>
                      <a:pt x="6535968" y="0"/>
                      <a:pt x="6584055" y="48087"/>
                      <a:pt x="6584055" y="107406"/>
                    </a:cubicBezTo>
                    <a:lnTo>
                      <a:pt x="6584055" y="7146454"/>
                    </a:lnTo>
                    <a:cubicBezTo>
                      <a:pt x="6584055" y="7174940"/>
                      <a:pt x="6572739" y="7202260"/>
                      <a:pt x="6552596" y="7222402"/>
                    </a:cubicBezTo>
                    <a:cubicBezTo>
                      <a:pt x="6532454" y="7242545"/>
                      <a:pt x="6505135" y="7253860"/>
                      <a:pt x="6476649" y="7253860"/>
                    </a:cubicBezTo>
                    <a:lnTo>
                      <a:pt x="107406" y="7253860"/>
                    </a:lnTo>
                    <a:cubicBezTo>
                      <a:pt x="78920" y="7253860"/>
                      <a:pt x="51601" y="7242545"/>
                      <a:pt x="31458" y="7222402"/>
                    </a:cubicBezTo>
                    <a:cubicBezTo>
                      <a:pt x="11316" y="7202260"/>
                      <a:pt x="0" y="7174940"/>
                      <a:pt x="0" y="7146454"/>
                    </a:cubicBezTo>
                    <a:lnTo>
                      <a:pt x="0" y="107406"/>
                    </a:lnTo>
                    <a:cubicBezTo>
                      <a:pt x="0" y="78920"/>
                      <a:pt x="11316" y="51601"/>
                      <a:pt x="31458" y="31458"/>
                    </a:cubicBezTo>
                    <a:cubicBezTo>
                      <a:pt x="51601" y="11316"/>
                      <a:pt x="78920" y="0"/>
                      <a:pt x="10740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B6029">
                      <a:alpha val="100000"/>
                    </a:srgbClr>
                  </a:gs>
                  <a:gs pos="100000">
                    <a:srgbClr val="8F2F00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0" y="-57150"/>
                <a:ext cx="6584055" cy="7311011"/>
              </a:xfrm>
              <a:prstGeom prst="rect">
                <a:avLst/>
              </a:prstGeom>
            </p:spPr>
            <p:txBody>
              <a:bodyPr lIns="1773" tIns="1773" rIns="1773" bIns="1773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28" name="Freeform 28"/>
            <p:cNvSpPr/>
            <p:nvPr/>
          </p:nvSpPr>
          <p:spPr>
            <a:xfrm>
              <a:off x="26099" y="93030"/>
              <a:ext cx="908881" cy="872791"/>
            </a:xfrm>
            <a:custGeom>
              <a:avLst/>
              <a:gdLst/>
              <a:ahLst/>
              <a:cxnLst/>
              <a:rect l="l" t="t" r="r" b="b"/>
              <a:pathLst>
                <a:path w="908881" h="872791">
                  <a:moveTo>
                    <a:pt x="0" y="0"/>
                  </a:moveTo>
                  <a:lnTo>
                    <a:pt x="908881" y="0"/>
                  </a:lnTo>
                  <a:lnTo>
                    <a:pt x="908881" y="872791"/>
                  </a:lnTo>
                  <a:lnTo>
                    <a:pt x="0" y="8727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559" r="-115068" b="-120965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383051" y="631631"/>
            <a:ext cx="720810" cy="794139"/>
            <a:chOff x="0" y="0"/>
            <a:chExt cx="961079" cy="1058852"/>
          </a:xfrm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961079" cy="1058852"/>
              <a:chOff x="0" y="0"/>
              <a:chExt cx="6584055" cy="7253861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6584055" cy="7253860"/>
              </a:xfrm>
              <a:custGeom>
                <a:avLst/>
                <a:gdLst/>
                <a:ahLst/>
                <a:cxnLst/>
                <a:rect l="l" t="t" r="r" b="b"/>
                <a:pathLst>
                  <a:path w="6584055" h="7253860">
                    <a:moveTo>
                      <a:pt x="107406" y="0"/>
                    </a:moveTo>
                    <a:lnTo>
                      <a:pt x="6476649" y="0"/>
                    </a:lnTo>
                    <a:cubicBezTo>
                      <a:pt x="6535968" y="0"/>
                      <a:pt x="6584055" y="48087"/>
                      <a:pt x="6584055" y="107406"/>
                    </a:cubicBezTo>
                    <a:lnTo>
                      <a:pt x="6584055" y="7146454"/>
                    </a:lnTo>
                    <a:cubicBezTo>
                      <a:pt x="6584055" y="7174940"/>
                      <a:pt x="6572739" y="7202260"/>
                      <a:pt x="6552596" y="7222402"/>
                    </a:cubicBezTo>
                    <a:cubicBezTo>
                      <a:pt x="6532454" y="7242545"/>
                      <a:pt x="6505135" y="7253860"/>
                      <a:pt x="6476649" y="7253860"/>
                    </a:cubicBezTo>
                    <a:lnTo>
                      <a:pt x="107406" y="7253860"/>
                    </a:lnTo>
                    <a:cubicBezTo>
                      <a:pt x="78920" y="7253860"/>
                      <a:pt x="51601" y="7242545"/>
                      <a:pt x="31458" y="7222402"/>
                    </a:cubicBezTo>
                    <a:cubicBezTo>
                      <a:pt x="11316" y="7202260"/>
                      <a:pt x="0" y="7174940"/>
                      <a:pt x="0" y="7146454"/>
                    </a:cubicBezTo>
                    <a:lnTo>
                      <a:pt x="0" y="107406"/>
                    </a:lnTo>
                    <a:cubicBezTo>
                      <a:pt x="0" y="78920"/>
                      <a:pt x="11316" y="51601"/>
                      <a:pt x="31458" y="31458"/>
                    </a:cubicBezTo>
                    <a:cubicBezTo>
                      <a:pt x="51601" y="11316"/>
                      <a:pt x="78920" y="0"/>
                      <a:pt x="10740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26A35">
                      <a:alpha val="100000"/>
                    </a:srgbClr>
                  </a:gs>
                  <a:gs pos="100000">
                    <a:srgbClr val="8F2F00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0" y="-57150"/>
                <a:ext cx="6584055" cy="7311011"/>
              </a:xfrm>
              <a:prstGeom prst="rect">
                <a:avLst/>
              </a:prstGeom>
            </p:spPr>
            <p:txBody>
              <a:bodyPr lIns="1773" tIns="1773" rIns="1773" bIns="1773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33" name="Freeform 33"/>
            <p:cNvSpPr/>
            <p:nvPr/>
          </p:nvSpPr>
          <p:spPr>
            <a:xfrm>
              <a:off x="51093" y="85935"/>
              <a:ext cx="858894" cy="886982"/>
            </a:xfrm>
            <a:custGeom>
              <a:avLst/>
              <a:gdLst/>
              <a:ahLst/>
              <a:cxnLst/>
              <a:rect l="l" t="t" r="r" b="b"/>
              <a:pathLst>
                <a:path w="858894" h="886982">
                  <a:moveTo>
                    <a:pt x="0" y="0"/>
                  </a:moveTo>
                  <a:lnTo>
                    <a:pt x="858894" y="0"/>
                  </a:lnTo>
                  <a:lnTo>
                    <a:pt x="858894" y="886982"/>
                  </a:lnTo>
                  <a:lnTo>
                    <a:pt x="0" y="8869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2147105" y="631631"/>
            <a:ext cx="730335" cy="794139"/>
            <a:chOff x="0" y="0"/>
            <a:chExt cx="973779" cy="1058852"/>
          </a:xfrm>
        </p:grpSpPr>
        <p:grpSp>
          <p:nvGrpSpPr>
            <p:cNvPr id="35" name="Group 35"/>
            <p:cNvGrpSpPr/>
            <p:nvPr/>
          </p:nvGrpSpPr>
          <p:grpSpPr>
            <a:xfrm>
              <a:off x="12700" y="0"/>
              <a:ext cx="961079" cy="1058852"/>
              <a:chOff x="0" y="0"/>
              <a:chExt cx="6584055" cy="7253861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6584055" cy="7253860"/>
              </a:xfrm>
              <a:custGeom>
                <a:avLst/>
                <a:gdLst/>
                <a:ahLst/>
                <a:cxnLst/>
                <a:rect l="l" t="t" r="r" b="b"/>
                <a:pathLst>
                  <a:path w="6584055" h="7253860">
                    <a:moveTo>
                      <a:pt x="107406" y="0"/>
                    </a:moveTo>
                    <a:lnTo>
                      <a:pt x="6476649" y="0"/>
                    </a:lnTo>
                    <a:cubicBezTo>
                      <a:pt x="6535968" y="0"/>
                      <a:pt x="6584055" y="48087"/>
                      <a:pt x="6584055" y="107406"/>
                    </a:cubicBezTo>
                    <a:lnTo>
                      <a:pt x="6584055" y="7146454"/>
                    </a:lnTo>
                    <a:cubicBezTo>
                      <a:pt x="6584055" y="7174940"/>
                      <a:pt x="6572739" y="7202260"/>
                      <a:pt x="6552596" y="7222402"/>
                    </a:cubicBezTo>
                    <a:cubicBezTo>
                      <a:pt x="6532454" y="7242545"/>
                      <a:pt x="6505135" y="7253860"/>
                      <a:pt x="6476649" y="7253860"/>
                    </a:cubicBezTo>
                    <a:lnTo>
                      <a:pt x="107406" y="7253860"/>
                    </a:lnTo>
                    <a:cubicBezTo>
                      <a:pt x="78920" y="7253860"/>
                      <a:pt x="51601" y="7242545"/>
                      <a:pt x="31458" y="7222402"/>
                    </a:cubicBezTo>
                    <a:cubicBezTo>
                      <a:pt x="11316" y="7202260"/>
                      <a:pt x="0" y="7174940"/>
                      <a:pt x="0" y="7146454"/>
                    </a:cubicBezTo>
                    <a:lnTo>
                      <a:pt x="0" y="107406"/>
                    </a:lnTo>
                    <a:cubicBezTo>
                      <a:pt x="0" y="78920"/>
                      <a:pt x="11316" y="51601"/>
                      <a:pt x="31458" y="31458"/>
                    </a:cubicBezTo>
                    <a:cubicBezTo>
                      <a:pt x="51601" y="11316"/>
                      <a:pt x="78920" y="0"/>
                      <a:pt x="10740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26A35">
                      <a:alpha val="100000"/>
                    </a:srgbClr>
                  </a:gs>
                  <a:gs pos="100000">
                    <a:srgbClr val="8F2F00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37" name="TextBox 37"/>
              <p:cNvSpPr txBox="1"/>
              <p:nvPr/>
            </p:nvSpPr>
            <p:spPr>
              <a:xfrm>
                <a:off x="0" y="-57150"/>
                <a:ext cx="6584055" cy="7311011"/>
              </a:xfrm>
              <a:prstGeom prst="rect">
                <a:avLst/>
              </a:prstGeom>
            </p:spPr>
            <p:txBody>
              <a:bodyPr lIns="1773" tIns="1773" rIns="1773" bIns="1773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38" name="Freeform 38"/>
            <p:cNvSpPr/>
            <p:nvPr/>
          </p:nvSpPr>
          <p:spPr>
            <a:xfrm>
              <a:off x="0" y="122278"/>
              <a:ext cx="961079" cy="814296"/>
            </a:xfrm>
            <a:custGeom>
              <a:avLst/>
              <a:gdLst/>
              <a:ahLst/>
              <a:cxnLst/>
              <a:rect l="l" t="t" r="r" b="b"/>
              <a:pathLst>
                <a:path w="961079" h="814296">
                  <a:moveTo>
                    <a:pt x="0" y="0"/>
                  </a:moveTo>
                  <a:lnTo>
                    <a:pt x="961079" y="0"/>
                  </a:lnTo>
                  <a:lnTo>
                    <a:pt x="961079" y="814296"/>
                  </a:lnTo>
                  <a:lnTo>
                    <a:pt x="0" y="8142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1581668" y="3673475"/>
            <a:ext cx="6338411" cy="1416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Integração de marcas, em estúdio, com manuseamento (sem verbalização)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 devidamente inseridas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nas dinâmicas dos desafios/provas.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1581668" y="6322376"/>
            <a:ext cx="6321879" cy="1203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5.000€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(inclui 2.000€ de produção)</a:t>
            </a:r>
          </a:p>
        </p:txBody>
      </p:sp>
      <p:sp>
        <p:nvSpPr>
          <p:cNvPr id="41" name="Freeform 41"/>
          <p:cNvSpPr/>
          <p:nvPr/>
        </p:nvSpPr>
        <p:spPr>
          <a:xfrm>
            <a:off x="14487850" y="5762625"/>
            <a:ext cx="509516" cy="554657"/>
          </a:xfrm>
          <a:custGeom>
            <a:avLst/>
            <a:gdLst/>
            <a:ahLst/>
            <a:cxnLst/>
            <a:rect l="l" t="t" r="r" b="b"/>
            <a:pathLst>
              <a:path w="509516" h="554657">
                <a:moveTo>
                  <a:pt x="0" y="0"/>
                </a:moveTo>
                <a:lnTo>
                  <a:pt x="509516" y="0"/>
                </a:lnTo>
                <a:lnTo>
                  <a:pt x="509516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353" r="-435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2" name="Freeform 42"/>
          <p:cNvSpPr/>
          <p:nvPr/>
        </p:nvSpPr>
        <p:spPr>
          <a:xfrm>
            <a:off x="8117108" y="5762625"/>
            <a:ext cx="509516" cy="554657"/>
          </a:xfrm>
          <a:custGeom>
            <a:avLst/>
            <a:gdLst/>
            <a:ahLst/>
            <a:cxnLst/>
            <a:rect l="l" t="t" r="r" b="b"/>
            <a:pathLst>
              <a:path w="509516" h="554657">
                <a:moveTo>
                  <a:pt x="0" y="0"/>
                </a:moveTo>
                <a:lnTo>
                  <a:pt x="509516" y="0"/>
                </a:lnTo>
                <a:lnTo>
                  <a:pt x="509516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4353" r="-4353"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43" name="Group 43"/>
          <p:cNvGrpSpPr/>
          <p:nvPr/>
        </p:nvGrpSpPr>
        <p:grpSpPr>
          <a:xfrm>
            <a:off x="5338507" y="9080909"/>
            <a:ext cx="12517628" cy="348209"/>
            <a:chOff x="0" y="0"/>
            <a:chExt cx="3296824" cy="91709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3296824" cy="91709"/>
            </a:xfrm>
            <a:custGeom>
              <a:avLst/>
              <a:gdLst/>
              <a:ahLst/>
              <a:cxnLst/>
              <a:rect l="l" t="t" r="r" b="b"/>
              <a:pathLst>
                <a:path w="3296824" h="91709">
                  <a:moveTo>
                    <a:pt x="6185" y="0"/>
                  </a:moveTo>
                  <a:lnTo>
                    <a:pt x="3290639" y="0"/>
                  </a:lnTo>
                  <a:cubicBezTo>
                    <a:pt x="3294055" y="0"/>
                    <a:pt x="3296824" y="2769"/>
                    <a:pt x="3296824" y="6185"/>
                  </a:cubicBezTo>
                  <a:lnTo>
                    <a:pt x="3296824" y="85525"/>
                  </a:lnTo>
                  <a:cubicBezTo>
                    <a:pt x="3296824" y="88940"/>
                    <a:pt x="3294055" y="91709"/>
                    <a:pt x="3290639" y="91709"/>
                  </a:cubicBezTo>
                  <a:lnTo>
                    <a:pt x="6185" y="91709"/>
                  </a:lnTo>
                  <a:cubicBezTo>
                    <a:pt x="2769" y="91709"/>
                    <a:pt x="0" y="88940"/>
                    <a:pt x="0" y="85525"/>
                  </a:cubicBezTo>
                  <a:lnTo>
                    <a:pt x="0" y="6185"/>
                  </a:lnTo>
                  <a:cubicBezTo>
                    <a:pt x="0" y="2769"/>
                    <a:pt x="2769" y="0"/>
                    <a:pt x="618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86C13">
                    <a:alpha val="42000"/>
                  </a:srgbClr>
                </a:gs>
                <a:gs pos="16667">
                  <a:srgbClr val="000000">
                    <a:alpha val="100000"/>
                  </a:srgbClr>
                </a:gs>
                <a:gs pos="33333">
                  <a:srgbClr val="1E1A17">
                    <a:alpha val="41000"/>
                  </a:srgbClr>
                </a:gs>
                <a:gs pos="50000">
                  <a:srgbClr val="CA250C">
                    <a:alpha val="69000"/>
                  </a:srgbClr>
                </a:gs>
                <a:gs pos="66667">
                  <a:srgbClr val="DB5A08">
                    <a:alpha val="54500"/>
                  </a:srgbClr>
                </a:gs>
                <a:gs pos="83333">
                  <a:srgbClr val="000000">
                    <a:alpha val="100000"/>
                  </a:srgbClr>
                </a:gs>
                <a:gs pos="100000">
                  <a:srgbClr val="DB5A08">
                    <a:alpha val="52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5" name="TextBox 45"/>
            <p:cNvSpPr txBox="1"/>
            <p:nvPr/>
          </p:nvSpPr>
          <p:spPr>
            <a:xfrm>
              <a:off x="0" y="-66675"/>
              <a:ext cx="3296824" cy="15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46" name="Group 46"/>
          <p:cNvGrpSpPr/>
          <p:nvPr/>
        </p:nvGrpSpPr>
        <p:grpSpPr>
          <a:xfrm>
            <a:off x="5510614" y="9087481"/>
            <a:ext cx="2829884" cy="341637"/>
            <a:chOff x="0" y="0"/>
            <a:chExt cx="3773179" cy="455516"/>
          </a:xfrm>
        </p:grpSpPr>
        <p:grpSp>
          <p:nvGrpSpPr>
            <p:cNvPr id="47" name="Group 47"/>
            <p:cNvGrpSpPr/>
            <p:nvPr/>
          </p:nvGrpSpPr>
          <p:grpSpPr>
            <a:xfrm>
              <a:off x="0" y="0"/>
              <a:ext cx="3773179" cy="455516"/>
              <a:chOff x="0" y="0"/>
              <a:chExt cx="745319" cy="89978"/>
            </a:xfrm>
          </p:grpSpPr>
          <p:sp>
            <p:nvSpPr>
              <p:cNvPr id="48" name="Freeform 48"/>
              <p:cNvSpPr/>
              <p:nvPr/>
            </p:nvSpPr>
            <p:spPr>
              <a:xfrm>
                <a:off x="0" y="0"/>
                <a:ext cx="745319" cy="89978"/>
              </a:xfrm>
              <a:custGeom>
                <a:avLst/>
                <a:gdLst/>
                <a:ahLst/>
                <a:cxnLst/>
                <a:rect l="l" t="t" r="r" b="b"/>
                <a:pathLst>
                  <a:path w="745319" h="89978">
                    <a:moveTo>
                      <a:pt x="27358" y="0"/>
                    </a:moveTo>
                    <a:lnTo>
                      <a:pt x="717962" y="0"/>
                    </a:lnTo>
                    <a:cubicBezTo>
                      <a:pt x="733071" y="0"/>
                      <a:pt x="745319" y="12248"/>
                      <a:pt x="745319" y="27358"/>
                    </a:cubicBezTo>
                    <a:lnTo>
                      <a:pt x="745319" y="62621"/>
                    </a:lnTo>
                    <a:cubicBezTo>
                      <a:pt x="745319" y="69876"/>
                      <a:pt x="742437" y="76835"/>
                      <a:pt x="737306" y="81966"/>
                    </a:cubicBezTo>
                    <a:cubicBezTo>
                      <a:pt x="732176" y="87096"/>
                      <a:pt x="725217" y="89978"/>
                      <a:pt x="717962" y="89978"/>
                    </a:cubicBezTo>
                    <a:lnTo>
                      <a:pt x="27358" y="89978"/>
                    </a:lnTo>
                    <a:cubicBezTo>
                      <a:pt x="12248" y="89978"/>
                      <a:pt x="0" y="77730"/>
                      <a:pt x="0" y="62621"/>
                    </a:cubicBezTo>
                    <a:lnTo>
                      <a:pt x="0" y="27358"/>
                    </a:lnTo>
                    <a:cubicBezTo>
                      <a:pt x="0" y="20102"/>
                      <a:pt x="2882" y="13143"/>
                      <a:pt x="8013" y="8013"/>
                    </a:cubicBezTo>
                    <a:cubicBezTo>
                      <a:pt x="13143" y="2882"/>
                      <a:pt x="20102" y="0"/>
                      <a:pt x="2735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44700">
                      <a:alpha val="100000"/>
                    </a:srgbClr>
                  </a:gs>
                  <a:gs pos="33333">
                    <a:srgbClr val="E6752C">
                      <a:alpha val="100000"/>
                    </a:srgbClr>
                  </a:gs>
                  <a:gs pos="66667">
                    <a:srgbClr val="CA250C">
                      <a:alpha val="100000"/>
                    </a:srgbClr>
                  </a:gs>
                  <a:gs pos="100000">
                    <a:srgbClr val="FF6705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49" name="TextBox 49"/>
              <p:cNvSpPr txBox="1"/>
              <p:nvPr/>
            </p:nvSpPr>
            <p:spPr>
              <a:xfrm>
                <a:off x="0" y="-66675"/>
                <a:ext cx="745319" cy="15665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sp>
          <p:nvSpPr>
            <p:cNvPr id="50" name="TextBox 50"/>
            <p:cNvSpPr txBox="1"/>
            <p:nvPr/>
          </p:nvSpPr>
          <p:spPr>
            <a:xfrm>
              <a:off x="0" y="94742"/>
              <a:ext cx="3289099" cy="242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 1: “Presenças Passivas”</a:t>
              </a:r>
            </a:p>
          </p:txBody>
        </p:sp>
        <p:sp>
          <p:nvSpPr>
            <p:cNvPr id="51" name="Freeform 51"/>
            <p:cNvSpPr/>
            <p:nvPr/>
          </p:nvSpPr>
          <p:spPr>
            <a:xfrm>
              <a:off x="3289099" y="43608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1" y="0"/>
                  </a:lnTo>
                  <a:lnTo>
                    <a:pt x="366851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52" name="Group 52"/>
          <p:cNvGrpSpPr/>
          <p:nvPr/>
        </p:nvGrpSpPr>
        <p:grpSpPr>
          <a:xfrm>
            <a:off x="11881355" y="9086938"/>
            <a:ext cx="2829884" cy="341637"/>
            <a:chOff x="0" y="0"/>
            <a:chExt cx="3773179" cy="455516"/>
          </a:xfrm>
        </p:grpSpPr>
        <p:grpSp>
          <p:nvGrpSpPr>
            <p:cNvPr id="53" name="Group 53"/>
            <p:cNvGrpSpPr/>
            <p:nvPr/>
          </p:nvGrpSpPr>
          <p:grpSpPr>
            <a:xfrm>
              <a:off x="0" y="0"/>
              <a:ext cx="3773179" cy="455516"/>
              <a:chOff x="0" y="0"/>
              <a:chExt cx="745319" cy="89978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745319" cy="89978"/>
              </a:xfrm>
              <a:custGeom>
                <a:avLst/>
                <a:gdLst/>
                <a:ahLst/>
                <a:cxnLst/>
                <a:rect l="l" t="t" r="r" b="b"/>
                <a:pathLst>
                  <a:path w="745319" h="89978">
                    <a:moveTo>
                      <a:pt x="27358" y="0"/>
                    </a:moveTo>
                    <a:lnTo>
                      <a:pt x="717962" y="0"/>
                    </a:lnTo>
                    <a:cubicBezTo>
                      <a:pt x="733071" y="0"/>
                      <a:pt x="745319" y="12248"/>
                      <a:pt x="745319" y="27358"/>
                    </a:cubicBezTo>
                    <a:lnTo>
                      <a:pt x="745319" y="62621"/>
                    </a:lnTo>
                    <a:cubicBezTo>
                      <a:pt x="745319" y="69876"/>
                      <a:pt x="742437" y="76835"/>
                      <a:pt x="737306" y="81966"/>
                    </a:cubicBezTo>
                    <a:cubicBezTo>
                      <a:pt x="732176" y="87096"/>
                      <a:pt x="725217" y="89978"/>
                      <a:pt x="717962" y="89978"/>
                    </a:cubicBezTo>
                    <a:lnTo>
                      <a:pt x="27358" y="89978"/>
                    </a:lnTo>
                    <a:cubicBezTo>
                      <a:pt x="12248" y="89978"/>
                      <a:pt x="0" y="77730"/>
                      <a:pt x="0" y="62621"/>
                    </a:cubicBezTo>
                    <a:lnTo>
                      <a:pt x="0" y="27358"/>
                    </a:lnTo>
                    <a:cubicBezTo>
                      <a:pt x="0" y="20102"/>
                      <a:pt x="2882" y="13143"/>
                      <a:pt x="8013" y="8013"/>
                    </a:cubicBezTo>
                    <a:cubicBezTo>
                      <a:pt x="13143" y="2882"/>
                      <a:pt x="20102" y="0"/>
                      <a:pt x="2735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44700">
                      <a:alpha val="100000"/>
                    </a:srgbClr>
                  </a:gs>
                  <a:gs pos="33333">
                    <a:srgbClr val="E6752C">
                      <a:alpha val="100000"/>
                    </a:srgbClr>
                  </a:gs>
                  <a:gs pos="66667">
                    <a:srgbClr val="CA250C">
                      <a:alpha val="100000"/>
                    </a:srgbClr>
                  </a:gs>
                  <a:gs pos="100000">
                    <a:srgbClr val="FF6705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55" name="TextBox 55"/>
              <p:cNvSpPr txBox="1"/>
              <p:nvPr/>
            </p:nvSpPr>
            <p:spPr>
              <a:xfrm>
                <a:off x="0" y="-66675"/>
                <a:ext cx="745319" cy="15665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sp>
          <p:nvSpPr>
            <p:cNvPr id="56" name="TextBox 56"/>
            <p:cNvSpPr txBox="1"/>
            <p:nvPr/>
          </p:nvSpPr>
          <p:spPr>
            <a:xfrm>
              <a:off x="0" y="94742"/>
              <a:ext cx="3289099" cy="242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 1: “Presenças Manipuladas”</a:t>
              </a:r>
            </a:p>
          </p:txBody>
        </p:sp>
        <p:sp>
          <p:nvSpPr>
            <p:cNvPr id="57" name="Freeform 57"/>
            <p:cNvSpPr/>
            <p:nvPr/>
          </p:nvSpPr>
          <p:spPr>
            <a:xfrm>
              <a:off x="3289099" y="43608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1" y="0"/>
                  </a:lnTo>
                  <a:lnTo>
                    <a:pt x="366851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58" name="Group 58"/>
          <p:cNvGrpSpPr/>
          <p:nvPr/>
        </p:nvGrpSpPr>
        <p:grpSpPr>
          <a:xfrm>
            <a:off x="8403234" y="9086938"/>
            <a:ext cx="2829884" cy="341637"/>
            <a:chOff x="0" y="0"/>
            <a:chExt cx="3773179" cy="455516"/>
          </a:xfrm>
        </p:grpSpPr>
        <p:grpSp>
          <p:nvGrpSpPr>
            <p:cNvPr id="59" name="Group 59"/>
            <p:cNvGrpSpPr/>
            <p:nvPr/>
          </p:nvGrpSpPr>
          <p:grpSpPr>
            <a:xfrm>
              <a:off x="0" y="0"/>
              <a:ext cx="3773179" cy="455516"/>
              <a:chOff x="0" y="0"/>
              <a:chExt cx="745319" cy="89978"/>
            </a:xfrm>
          </p:grpSpPr>
          <p:sp>
            <p:nvSpPr>
              <p:cNvPr id="60" name="Freeform 60"/>
              <p:cNvSpPr/>
              <p:nvPr/>
            </p:nvSpPr>
            <p:spPr>
              <a:xfrm>
                <a:off x="0" y="0"/>
                <a:ext cx="745319" cy="89978"/>
              </a:xfrm>
              <a:custGeom>
                <a:avLst/>
                <a:gdLst/>
                <a:ahLst/>
                <a:cxnLst/>
                <a:rect l="l" t="t" r="r" b="b"/>
                <a:pathLst>
                  <a:path w="745319" h="89978">
                    <a:moveTo>
                      <a:pt x="27358" y="0"/>
                    </a:moveTo>
                    <a:lnTo>
                      <a:pt x="717962" y="0"/>
                    </a:lnTo>
                    <a:cubicBezTo>
                      <a:pt x="733071" y="0"/>
                      <a:pt x="745319" y="12248"/>
                      <a:pt x="745319" y="27358"/>
                    </a:cubicBezTo>
                    <a:lnTo>
                      <a:pt x="745319" y="62621"/>
                    </a:lnTo>
                    <a:cubicBezTo>
                      <a:pt x="745319" y="69876"/>
                      <a:pt x="742437" y="76835"/>
                      <a:pt x="737306" y="81966"/>
                    </a:cubicBezTo>
                    <a:cubicBezTo>
                      <a:pt x="732176" y="87096"/>
                      <a:pt x="725217" y="89978"/>
                      <a:pt x="717962" y="89978"/>
                    </a:cubicBezTo>
                    <a:lnTo>
                      <a:pt x="27358" y="89978"/>
                    </a:lnTo>
                    <a:cubicBezTo>
                      <a:pt x="12248" y="89978"/>
                      <a:pt x="0" y="77730"/>
                      <a:pt x="0" y="62621"/>
                    </a:cubicBezTo>
                    <a:lnTo>
                      <a:pt x="0" y="27358"/>
                    </a:lnTo>
                    <a:cubicBezTo>
                      <a:pt x="0" y="20102"/>
                      <a:pt x="2882" y="13143"/>
                      <a:pt x="8013" y="8013"/>
                    </a:cubicBezTo>
                    <a:cubicBezTo>
                      <a:pt x="13143" y="2882"/>
                      <a:pt x="20102" y="0"/>
                      <a:pt x="2735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44700">
                      <a:alpha val="100000"/>
                    </a:srgbClr>
                  </a:gs>
                  <a:gs pos="33333">
                    <a:srgbClr val="E6752C">
                      <a:alpha val="100000"/>
                    </a:srgbClr>
                  </a:gs>
                  <a:gs pos="66667">
                    <a:srgbClr val="CA250C">
                      <a:alpha val="100000"/>
                    </a:srgbClr>
                  </a:gs>
                  <a:gs pos="100000">
                    <a:srgbClr val="FF6705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61" name="TextBox 61"/>
              <p:cNvSpPr txBox="1"/>
              <p:nvPr/>
            </p:nvSpPr>
            <p:spPr>
              <a:xfrm>
                <a:off x="0" y="-66675"/>
                <a:ext cx="745319" cy="15665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sp>
          <p:nvSpPr>
            <p:cNvPr id="62" name="TextBox 62"/>
            <p:cNvSpPr txBox="1"/>
            <p:nvPr/>
          </p:nvSpPr>
          <p:spPr>
            <a:xfrm>
              <a:off x="0" y="94742"/>
              <a:ext cx="3289099" cy="242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 2: “Presenças Passivas”</a:t>
              </a:r>
            </a:p>
          </p:txBody>
        </p:sp>
        <p:sp>
          <p:nvSpPr>
            <p:cNvPr id="63" name="Freeform 63"/>
            <p:cNvSpPr/>
            <p:nvPr/>
          </p:nvSpPr>
          <p:spPr>
            <a:xfrm>
              <a:off x="3289099" y="43608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1" y="0"/>
                  </a:lnTo>
                  <a:lnTo>
                    <a:pt x="366851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4773976" y="9086394"/>
            <a:ext cx="2829884" cy="341637"/>
            <a:chOff x="0" y="0"/>
            <a:chExt cx="3773179" cy="455516"/>
          </a:xfrm>
        </p:grpSpPr>
        <p:grpSp>
          <p:nvGrpSpPr>
            <p:cNvPr id="65" name="Group 65"/>
            <p:cNvGrpSpPr/>
            <p:nvPr/>
          </p:nvGrpSpPr>
          <p:grpSpPr>
            <a:xfrm>
              <a:off x="0" y="0"/>
              <a:ext cx="3773179" cy="455516"/>
              <a:chOff x="0" y="0"/>
              <a:chExt cx="745319" cy="89978"/>
            </a:xfrm>
          </p:grpSpPr>
          <p:sp>
            <p:nvSpPr>
              <p:cNvPr id="66" name="Freeform 66"/>
              <p:cNvSpPr/>
              <p:nvPr/>
            </p:nvSpPr>
            <p:spPr>
              <a:xfrm>
                <a:off x="0" y="0"/>
                <a:ext cx="745319" cy="89978"/>
              </a:xfrm>
              <a:custGeom>
                <a:avLst/>
                <a:gdLst/>
                <a:ahLst/>
                <a:cxnLst/>
                <a:rect l="l" t="t" r="r" b="b"/>
                <a:pathLst>
                  <a:path w="745319" h="89978">
                    <a:moveTo>
                      <a:pt x="27358" y="0"/>
                    </a:moveTo>
                    <a:lnTo>
                      <a:pt x="717962" y="0"/>
                    </a:lnTo>
                    <a:cubicBezTo>
                      <a:pt x="733071" y="0"/>
                      <a:pt x="745319" y="12248"/>
                      <a:pt x="745319" y="27358"/>
                    </a:cubicBezTo>
                    <a:lnTo>
                      <a:pt x="745319" y="62621"/>
                    </a:lnTo>
                    <a:cubicBezTo>
                      <a:pt x="745319" y="69876"/>
                      <a:pt x="742437" y="76835"/>
                      <a:pt x="737306" y="81966"/>
                    </a:cubicBezTo>
                    <a:cubicBezTo>
                      <a:pt x="732176" y="87096"/>
                      <a:pt x="725217" y="89978"/>
                      <a:pt x="717962" y="89978"/>
                    </a:cubicBezTo>
                    <a:lnTo>
                      <a:pt x="27358" y="89978"/>
                    </a:lnTo>
                    <a:cubicBezTo>
                      <a:pt x="12248" y="89978"/>
                      <a:pt x="0" y="77730"/>
                      <a:pt x="0" y="62621"/>
                    </a:cubicBezTo>
                    <a:lnTo>
                      <a:pt x="0" y="27358"/>
                    </a:lnTo>
                    <a:cubicBezTo>
                      <a:pt x="0" y="20102"/>
                      <a:pt x="2882" y="13143"/>
                      <a:pt x="8013" y="8013"/>
                    </a:cubicBezTo>
                    <a:cubicBezTo>
                      <a:pt x="13143" y="2882"/>
                      <a:pt x="20102" y="0"/>
                      <a:pt x="2735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44700">
                      <a:alpha val="100000"/>
                    </a:srgbClr>
                  </a:gs>
                  <a:gs pos="33333">
                    <a:srgbClr val="E6752C">
                      <a:alpha val="100000"/>
                    </a:srgbClr>
                  </a:gs>
                  <a:gs pos="66667">
                    <a:srgbClr val="CA250C">
                      <a:alpha val="100000"/>
                    </a:srgbClr>
                  </a:gs>
                  <a:gs pos="100000">
                    <a:srgbClr val="FF6705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67" name="TextBox 67"/>
              <p:cNvSpPr txBox="1"/>
              <p:nvPr/>
            </p:nvSpPr>
            <p:spPr>
              <a:xfrm>
                <a:off x="0" y="-66675"/>
                <a:ext cx="745319" cy="15665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sp>
          <p:nvSpPr>
            <p:cNvPr id="68" name="TextBox 68"/>
            <p:cNvSpPr txBox="1"/>
            <p:nvPr/>
          </p:nvSpPr>
          <p:spPr>
            <a:xfrm>
              <a:off x="0" y="94742"/>
              <a:ext cx="3289099" cy="242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 2: “Presenças Manipuladas”</a:t>
              </a:r>
            </a:p>
          </p:txBody>
        </p:sp>
        <p:sp>
          <p:nvSpPr>
            <p:cNvPr id="69" name="Freeform 69"/>
            <p:cNvSpPr/>
            <p:nvPr/>
          </p:nvSpPr>
          <p:spPr>
            <a:xfrm>
              <a:off x="3289099" y="43608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1" y="0"/>
                  </a:lnTo>
                  <a:lnTo>
                    <a:pt x="366851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70" name="TextBox 70"/>
          <p:cNvSpPr txBox="1"/>
          <p:nvPr/>
        </p:nvSpPr>
        <p:spPr>
          <a:xfrm>
            <a:off x="8505216" y="816405"/>
            <a:ext cx="14155455" cy="4262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04"/>
              </a:lnSpc>
            </a:pPr>
            <a:r>
              <a:rPr lang="en-US" sz="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 PRESENÇAS PASSIVAS | PRESENÇAS MANIPULADAS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039365" y="704850"/>
            <a:ext cx="14155455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COLOCAÇÃO DE PRODUTO | </a:t>
            </a:r>
          </a:p>
        </p:txBody>
      </p:sp>
      <p:grpSp>
        <p:nvGrpSpPr>
          <p:cNvPr id="72" name="Group 72"/>
          <p:cNvGrpSpPr/>
          <p:nvPr/>
        </p:nvGrpSpPr>
        <p:grpSpPr>
          <a:xfrm>
            <a:off x="17623999" y="809090"/>
            <a:ext cx="464272" cy="411120"/>
            <a:chOff x="0" y="0"/>
            <a:chExt cx="619029" cy="548160"/>
          </a:xfrm>
        </p:grpSpPr>
        <p:grpSp>
          <p:nvGrpSpPr>
            <p:cNvPr id="73" name="Group 73"/>
            <p:cNvGrpSpPr/>
            <p:nvPr/>
          </p:nvGrpSpPr>
          <p:grpSpPr>
            <a:xfrm>
              <a:off x="0" y="0"/>
              <a:ext cx="619029" cy="548160"/>
              <a:chOff x="0" y="0"/>
              <a:chExt cx="266973" cy="236409"/>
            </a:xfrm>
          </p:grpSpPr>
          <p:sp>
            <p:nvSpPr>
              <p:cNvPr id="74" name="Freeform 74"/>
              <p:cNvSpPr/>
              <p:nvPr/>
            </p:nvSpPr>
            <p:spPr>
              <a:xfrm>
                <a:off x="0" y="0"/>
                <a:ext cx="266973" cy="236409"/>
              </a:xfrm>
              <a:custGeom>
                <a:avLst/>
                <a:gdLst/>
                <a:ahLst/>
                <a:cxnLst/>
                <a:rect l="l" t="t" r="r" b="b"/>
                <a:pathLst>
                  <a:path w="266973" h="236409">
                    <a:moveTo>
                      <a:pt x="118205" y="0"/>
                    </a:moveTo>
                    <a:lnTo>
                      <a:pt x="148769" y="0"/>
                    </a:lnTo>
                    <a:cubicBezTo>
                      <a:pt x="180119" y="0"/>
                      <a:pt x="210185" y="12454"/>
                      <a:pt x="232352" y="34621"/>
                    </a:cubicBezTo>
                    <a:cubicBezTo>
                      <a:pt x="254520" y="56789"/>
                      <a:pt x="266973" y="86855"/>
                      <a:pt x="266973" y="118205"/>
                    </a:cubicBezTo>
                    <a:lnTo>
                      <a:pt x="266973" y="118205"/>
                    </a:lnTo>
                    <a:cubicBezTo>
                      <a:pt x="266973" y="183487"/>
                      <a:pt x="214051" y="236409"/>
                      <a:pt x="148769" y="236409"/>
                    </a:cubicBezTo>
                    <a:lnTo>
                      <a:pt x="118205" y="236409"/>
                    </a:lnTo>
                    <a:cubicBezTo>
                      <a:pt x="86855" y="236409"/>
                      <a:pt x="56789" y="223955"/>
                      <a:pt x="34621" y="201788"/>
                    </a:cubicBezTo>
                    <a:cubicBezTo>
                      <a:pt x="12454" y="179620"/>
                      <a:pt x="0" y="149554"/>
                      <a:pt x="0" y="118205"/>
                    </a:cubicBezTo>
                    <a:lnTo>
                      <a:pt x="0" y="118205"/>
                    </a:lnTo>
                    <a:cubicBezTo>
                      <a:pt x="0" y="86855"/>
                      <a:pt x="12454" y="56789"/>
                      <a:pt x="34621" y="34621"/>
                    </a:cubicBezTo>
                    <a:cubicBezTo>
                      <a:pt x="56789" y="12454"/>
                      <a:pt x="86855" y="0"/>
                      <a:pt x="118205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B6029">
                      <a:alpha val="100000"/>
                    </a:srgbClr>
                  </a:gs>
                  <a:gs pos="100000">
                    <a:srgbClr val="8F2F00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75" name="TextBox 75"/>
              <p:cNvSpPr txBox="1"/>
              <p:nvPr/>
            </p:nvSpPr>
            <p:spPr>
              <a:xfrm>
                <a:off x="0" y="-57150"/>
                <a:ext cx="266973" cy="293559"/>
              </a:xfrm>
              <a:prstGeom prst="rect">
                <a:avLst/>
              </a:prstGeom>
            </p:spPr>
            <p:txBody>
              <a:bodyPr lIns="28164" tIns="28164" rIns="28164" bIns="28164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76" name="Freeform 76"/>
            <p:cNvSpPr/>
            <p:nvPr/>
          </p:nvSpPr>
          <p:spPr>
            <a:xfrm>
              <a:off x="99119" y="87354"/>
              <a:ext cx="420792" cy="373453"/>
            </a:xfrm>
            <a:custGeom>
              <a:avLst/>
              <a:gdLst/>
              <a:ahLst/>
              <a:cxnLst/>
              <a:rect l="l" t="t" r="r" b="b"/>
              <a:pathLst>
                <a:path w="420792" h="373453">
                  <a:moveTo>
                    <a:pt x="0" y="0"/>
                  </a:moveTo>
                  <a:lnTo>
                    <a:pt x="420791" y="0"/>
                  </a:lnTo>
                  <a:lnTo>
                    <a:pt x="420791" y="373452"/>
                  </a:lnTo>
                  <a:lnTo>
                    <a:pt x="0" y="3734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77" name="Freeform 77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8074240" cy="6933088"/>
            <a:chOff x="0" y="0"/>
            <a:chExt cx="2505231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05231" cy="2151160"/>
            </a:xfrm>
            <a:custGeom>
              <a:avLst/>
              <a:gdLst/>
              <a:ahLst/>
              <a:cxnLst/>
              <a:rect l="l" t="t" r="r" b="b"/>
              <a:pathLst>
                <a:path w="2505231" h="2151160">
                  <a:moveTo>
                    <a:pt x="14383" y="0"/>
                  </a:moveTo>
                  <a:lnTo>
                    <a:pt x="2490848" y="0"/>
                  </a:lnTo>
                  <a:cubicBezTo>
                    <a:pt x="2494663" y="0"/>
                    <a:pt x="2498321" y="1515"/>
                    <a:pt x="2501018" y="4213"/>
                  </a:cubicBezTo>
                  <a:cubicBezTo>
                    <a:pt x="2503716" y="6910"/>
                    <a:pt x="2505231" y="10568"/>
                    <a:pt x="2505231" y="14383"/>
                  </a:cubicBezTo>
                  <a:lnTo>
                    <a:pt x="2505231" y="2136778"/>
                  </a:lnTo>
                  <a:cubicBezTo>
                    <a:pt x="2505231" y="2144721"/>
                    <a:pt x="2498791" y="2151160"/>
                    <a:pt x="2490848" y="2151160"/>
                  </a:cubicBezTo>
                  <a:lnTo>
                    <a:pt x="14383" y="2151160"/>
                  </a:lnTo>
                  <a:cubicBezTo>
                    <a:pt x="6439" y="2151160"/>
                    <a:pt x="0" y="2144721"/>
                    <a:pt x="0" y="2136778"/>
                  </a:cubicBezTo>
                  <a:lnTo>
                    <a:pt x="0" y="14383"/>
                  </a:lnTo>
                  <a:cubicBezTo>
                    <a:pt x="0" y="10568"/>
                    <a:pt x="1515" y="6910"/>
                    <a:pt x="4213" y="4213"/>
                  </a:cubicBezTo>
                  <a:cubicBezTo>
                    <a:pt x="6910" y="1515"/>
                    <a:pt x="10568" y="0"/>
                    <a:pt x="1438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505231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93186" y="1732249"/>
            <a:ext cx="7550814" cy="7224426"/>
            <a:chOff x="0" y="0"/>
            <a:chExt cx="234282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42825" cy="2241555"/>
            </a:xfrm>
            <a:custGeom>
              <a:avLst/>
              <a:gdLst/>
              <a:ahLst/>
              <a:cxnLst/>
              <a:rect l="l" t="t" r="r" b="b"/>
              <a:pathLst>
                <a:path w="2342825" h="2241555">
                  <a:moveTo>
                    <a:pt x="15380" y="0"/>
                  </a:moveTo>
                  <a:lnTo>
                    <a:pt x="2327446" y="0"/>
                  </a:lnTo>
                  <a:cubicBezTo>
                    <a:pt x="2331525" y="0"/>
                    <a:pt x="2335436" y="1620"/>
                    <a:pt x="2338321" y="4505"/>
                  </a:cubicBezTo>
                  <a:cubicBezTo>
                    <a:pt x="2341205" y="7389"/>
                    <a:pt x="2342825" y="11301"/>
                    <a:pt x="2342825" y="15380"/>
                  </a:cubicBezTo>
                  <a:lnTo>
                    <a:pt x="2342825" y="2226176"/>
                  </a:lnTo>
                  <a:cubicBezTo>
                    <a:pt x="2342825" y="2230255"/>
                    <a:pt x="2341205" y="2234167"/>
                    <a:pt x="2338321" y="2237051"/>
                  </a:cubicBezTo>
                  <a:cubicBezTo>
                    <a:pt x="2335436" y="2239935"/>
                    <a:pt x="2331525" y="2241555"/>
                    <a:pt x="2327446" y="2241555"/>
                  </a:cubicBezTo>
                  <a:lnTo>
                    <a:pt x="15380" y="2241555"/>
                  </a:lnTo>
                  <a:cubicBezTo>
                    <a:pt x="11301" y="2241555"/>
                    <a:pt x="7389" y="2239935"/>
                    <a:pt x="4505" y="2237051"/>
                  </a:cubicBezTo>
                  <a:cubicBezTo>
                    <a:pt x="1620" y="2234167"/>
                    <a:pt x="0" y="2230255"/>
                    <a:pt x="0" y="2226176"/>
                  </a:cubicBezTo>
                  <a:lnTo>
                    <a:pt x="0" y="15380"/>
                  </a:lnTo>
                  <a:cubicBezTo>
                    <a:pt x="0" y="11301"/>
                    <a:pt x="1620" y="7389"/>
                    <a:pt x="4505" y="4505"/>
                  </a:cubicBezTo>
                  <a:cubicBezTo>
                    <a:pt x="7389" y="1620"/>
                    <a:pt x="11301" y="0"/>
                    <a:pt x="1538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34282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051" y="1906932"/>
            <a:ext cx="8602568" cy="7928467"/>
            <a:chOff x="0" y="0"/>
            <a:chExt cx="835905" cy="7704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35905" cy="770403"/>
            </a:xfrm>
            <a:custGeom>
              <a:avLst/>
              <a:gdLst/>
              <a:ahLst/>
              <a:cxnLst/>
              <a:rect l="l" t="t" r="r" b="b"/>
              <a:pathLst>
                <a:path w="835905" h="770403">
                  <a:moveTo>
                    <a:pt x="13499" y="0"/>
                  </a:moveTo>
                  <a:lnTo>
                    <a:pt x="822406" y="0"/>
                  </a:lnTo>
                  <a:cubicBezTo>
                    <a:pt x="825986" y="0"/>
                    <a:pt x="829420" y="1422"/>
                    <a:pt x="831952" y="3954"/>
                  </a:cubicBezTo>
                  <a:cubicBezTo>
                    <a:pt x="834483" y="6485"/>
                    <a:pt x="835905" y="9919"/>
                    <a:pt x="835905" y="13499"/>
                  </a:cubicBezTo>
                  <a:lnTo>
                    <a:pt x="835905" y="756904"/>
                  </a:lnTo>
                  <a:cubicBezTo>
                    <a:pt x="835905" y="760484"/>
                    <a:pt x="834483" y="763918"/>
                    <a:pt x="831952" y="766450"/>
                  </a:cubicBezTo>
                  <a:cubicBezTo>
                    <a:pt x="829420" y="768981"/>
                    <a:pt x="825986" y="770403"/>
                    <a:pt x="822406" y="770403"/>
                  </a:cubicBezTo>
                  <a:lnTo>
                    <a:pt x="13499" y="770403"/>
                  </a:lnTo>
                  <a:cubicBezTo>
                    <a:pt x="9919" y="770403"/>
                    <a:pt x="6485" y="768981"/>
                    <a:pt x="3954" y="766450"/>
                  </a:cubicBezTo>
                  <a:cubicBezTo>
                    <a:pt x="1422" y="763918"/>
                    <a:pt x="0" y="760484"/>
                    <a:pt x="0" y="756904"/>
                  </a:cubicBezTo>
                  <a:lnTo>
                    <a:pt x="0" y="13499"/>
                  </a:lnTo>
                  <a:cubicBezTo>
                    <a:pt x="0" y="9919"/>
                    <a:pt x="1422" y="6485"/>
                    <a:pt x="3954" y="3954"/>
                  </a:cubicBezTo>
                  <a:cubicBezTo>
                    <a:pt x="6485" y="1422"/>
                    <a:pt x="9919" y="0"/>
                    <a:pt x="13499" y="0"/>
                  </a:cubicBezTo>
                  <a:close/>
                </a:path>
              </a:pathLst>
            </a:custGeom>
            <a:blipFill>
              <a:blip r:embed="rId2"/>
              <a:stretch>
                <a:fillRect l="-83945" t="-19295" r="-19920" b="-4977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362365" y="1732249"/>
            <a:ext cx="7896935" cy="7224426"/>
            <a:chOff x="0" y="0"/>
            <a:chExt cx="2450218" cy="22415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50217" cy="2241555"/>
            </a:xfrm>
            <a:custGeom>
              <a:avLst/>
              <a:gdLst/>
              <a:ahLst/>
              <a:cxnLst/>
              <a:rect l="l" t="t" r="r" b="b"/>
              <a:pathLst>
                <a:path w="2450217" h="2241555">
                  <a:moveTo>
                    <a:pt x="14706" y="0"/>
                  </a:moveTo>
                  <a:lnTo>
                    <a:pt x="2435512" y="0"/>
                  </a:lnTo>
                  <a:cubicBezTo>
                    <a:pt x="2443634" y="0"/>
                    <a:pt x="2450217" y="6584"/>
                    <a:pt x="2450217" y="14706"/>
                  </a:cubicBezTo>
                  <a:lnTo>
                    <a:pt x="2450217" y="2226850"/>
                  </a:lnTo>
                  <a:cubicBezTo>
                    <a:pt x="2450217" y="2234972"/>
                    <a:pt x="2443634" y="2241555"/>
                    <a:pt x="2435512" y="2241555"/>
                  </a:cubicBezTo>
                  <a:lnTo>
                    <a:pt x="14706" y="2241555"/>
                  </a:lnTo>
                  <a:cubicBezTo>
                    <a:pt x="6584" y="2241555"/>
                    <a:pt x="0" y="2234972"/>
                    <a:pt x="0" y="2226850"/>
                  </a:cubicBezTo>
                  <a:lnTo>
                    <a:pt x="0" y="14706"/>
                  </a:lnTo>
                  <a:cubicBezTo>
                    <a:pt x="0" y="6584"/>
                    <a:pt x="6584" y="0"/>
                    <a:pt x="147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450218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004320" y="3029980"/>
            <a:ext cx="8065315" cy="6933088"/>
            <a:chOff x="0" y="0"/>
            <a:chExt cx="2502462" cy="215116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02462" cy="2151160"/>
            </a:xfrm>
            <a:custGeom>
              <a:avLst/>
              <a:gdLst/>
              <a:ahLst/>
              <a:cxnLst/>
              <a:rect l="l" t="t" r="r" b="b"/>
              <a:pathLst>
                <a:path w="2502462" h="2151160">
                  <a:moveTo>
                    <a:pt x="14399" y="0"/>
                  </a:moveTo>
                  <a:lnTo>
                    <a:pt x="2488063" y="0"/>
                  </a:lnTo>
                  <a:cubicBezTo>
                    <a:pt x="2491882" y="0"/>
                    <a:pt x="2495544" y="1517"/>
                    <a:pt x="2498245" y="4217"/>
                  </a:cubicBezTo>
                  <a:cubicBezTo>
                    <a:pt x="2500945" y="6917"/>
                    <a:pt x="2502462" y="10580"/>
                    <a:pt x="2502462" y="14399"/>
                  </a:cubicBezTo>
                  <a:lnTo>
                    <a:pt x="2502462" y="2136762"/>
                  </a:lnTo>
                  <a:cubicBezTo>
                    <a:pt x="2502462" y="2140581"/>
                    <a:pt x="2500945" y="2144243"/>
                    <a:pt x="2498245" y="2146943"/>
                  </a:cubicBezTo>
                  <a:cubicBezTo>
                    <a:pt x="2495544" y="2149643"/>
                    <a:pt x="2491882" y="2151160"/>
                    <a:pt x="2488063" y="2151160"/>
                  </a:cubicBezTo>
                  <a:lnTo>
                    <a:pt x="14399" y="2151160"/>
                  </a:lnTo>
                  <a:cubicBezTo>
                    <a:pt x="10580" y="2151160"/>
                    <a:pt x="6917" y="2149643"/>
                    <a:pt x="4217" y="2146943"/>
                  </a:cubicBezTo>
                  <a:cubicBezTo>
                    <a:pt x="1517" y="2144243"/>
                    <a:pt x="0" y="2140581"/>
                    <a:pt x="0" y="2136762"/>
                  </a:cubicBezTo>
                  <a:lnTo>
                    <a:pt x="0" y="14399"/>
                  </a:lnTo>
                  <a:cubicBezTo>
                    <a:pt x="0" y="10580"/>
                    <a:pt x="1517" y="6917"/>
                    <a:pt x="4217" y="4217"/>
                  </a:cubicBezTo>
                  <a:cubicBezTo>
                    <a:pt x="6917" y="1517"/>
                    <a:pt x="10580" y="0"/>
                    <a:pt x="143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B6029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50246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08406" y="1906932"/>
            <a:ext cx="8411674" cy="7928467"/>
            <a:chOff x="0" y="0"/>
            <a:chExt cx="2609928" cy="246000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09928" cy="2460001"/>
            </a:xfrm>
            <a:custGeom>
              <a:avLst/>
              <a:gdLst/>
              <a:ahLst/>
              <a:cxnLst/>
              <a:rect l="l" t="t" r="r" b="b"/>
              <a:pathLst>
                <a:path w="2609928" h="2460001">
                  <a:moveTo>
                    <a:pt x="13806" y="0"/>
                  </a:moveTo>
                  <a:lnTo>
                    <a:pt x="2596122" y="0"/>
                  </a:lnTo>
                  <a:cubicBezTo>
                    <a:pt x="2603747" y="0"/>
                    <a:pt x="2609928" y="6181"/>
                    <a:pt x="2609928" y="13806"/>
                  </a:cubicBezTo>
                  <a:lnTo>
                    <a:pt x="2609928" y="2446195"/>
                  </a:lnTo>
                  <a:cubicBezTo>
                    <a:pt x="2609928" y="2449857"/>
                    <a:pt x="2608474" y="2453368"/>
                    <a:pt x="2605885" y="2455957"/>
                  </a:cubicBezTo>
                  <a:cubicBezTo>
                    <a:pt x="2603295" y="2458546"/>
                    <a:pt x="2599784" y="2460001"/>
                    <a:pt x="2596122" y="2460001"/>
                  </a:cubicBezTo>
                  <a:lnTo>
                    <a:pt x="13806" y="2460001"/>
                  </a:lnTo>
                  <a:cubicBezTo>
                    <a:pt x="6181" y="2460001"/>
                    <a:pt x="0" y="2453820"/>
                    <a:pt x="0" y="2446195"/>
                  </a:cubicBezTo>
                  <a:lnTo>
                    <a:pt x="0" y="13806"/>
                  </a:lnTo>
                  <a:cubicBezTo>
                    <a:pt x="0" y="6181"/>
                    <a:pt x="6181" y="0"/>
                    <a:pt x="13806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609928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505950" y="5047297"/>
            <a:ext cx="8411674" cy="1203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12.000€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(inclui 6.000€ de produção)</a:t>
            </a:r>
          </a:p>
        </p:txBody>
      </p:sp>
      <p:sp>
        <p:nvSpPr>
          <p:cNvPr id="20" name="Freeform 20"/>
          <p:cNvSpPr/>
          <p:nvPr/>
        </p:nvSpPr>
        <p:spPr>
          <a:xfrm>
            <a:off x="13449702" y="4457700"/>
            <a:ext cx="509516" cy="554657"/>
          </a:xfrm>
          <a:custGeom>
            <a:avLst/>
            <a:gdLst/>
            <a:ahLst/>
            <a:cxnLst/>
            <a:rect l="l" t="t" r="r" b="b"/>
            <a:pathLst>
              <a:path w="509516" h="554657">
                <a:moveTo>
                  <a:pt x="0" y="0"/>
                </a:moveTo>
                <a:lnTo>
                  <a:pt x="509516" y="0"/>
                </a:lnTo>
                <a:lnTo>
                  <a:pt x="509516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353" r="-435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1" name="TextBox 21"/>
          <p:cNvSpPr txBox="1"/>
          <p:nvPr/>
        </p:nvSpPr>
        <p:spPr>
          <a:xfrm>
            <a:off x="9505950" y="2705100"/>
            <a:ext cx="8350185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Integração de marcas, em estúdio, em desafios/provas desenvolvidos e pensados para as marcas,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 acordo com o mood do programa.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7623999" y="809090"/>
            <a:ext cx="464272" cy="411120"/>
            <a:chOff x="0" y="0"/>
            <a:chExt cx="619029" cy="548160"/>
          </a:xfrm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619029" cy="548160"/>
              <a:chOff x="0" y="0"/>
              <a:chExt cx="266973" cy="236409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266973" cy="236409"/>
              </a:xfrm>
              <a:custGeom>
                <a:avLst/>
                <a:gdLst/>
                <a:ahLst/>
                <a:cxnLst/>
                <a:rect l="l" t="t" r="r" b="b"/>
                <a:pathLst>
                  <a:path w="266973" h="236409">
                    <a:moveTo>
                      <a:pt x="118205" y="0"/>
                    </a:moveTo>
                    <a:lnTo>
                      <a:pt x="148769" y="0"/>
                    </a:lnTo>
                    <a:cubicBezTo>
                      <a:pt x="180119" y="0"/>
                      <a:pt x="210185" y="12454"/>
                      <a:pt x="232352" y="34621"/>
                    </a:cubicBezTo>
                    <a:cubicBezTo>
                      <a:pt x="254520" y="56789"/>
                      <a:pt x="266973" y="86855"/>
                      <a:pt x="266973" y="118205"/>
                    </a:cubicBezTo>
                    <a:lnTo>
                      <a:pt x="266973" y="118205"/>
                    </a:lnTo>
                    <a:cubicBezTo>
                      <a:pt x="266973" y="183487"/>
                      <a:pt x="214051" y="236409"/>
                      <a:pt x="148769" y="236409"/>
                    </a:cubicBezTo>
                    <a:lnTo>
                      <a:pt x="118205" y="236409"/>
                    </a:lnTo>
                    <a:cubicBezTo>
                      <a:pt x="86855" y="236409"/>
                      <a:pt x="56789" y="223955"/>
                      <a:pt x="34621" y="201788"/>
                    </a:cubicBezTo>
                    <a:cubicBezTo>
                      <a:pt x="12454" y="179620"/>
                      <a:pt x="0" y="149554"/>
                      <a:pt x="0" y="118205"/>
                    </a:cubicBezTo>
                    <a:lnTo>
                      <a:pt x="0" y="118205"/>
                    </a:lnTo>
                    <a:cubicBezTo>
                      <a:pt x="0" y="86855"/>
                      <a:pt x="12454" y="56789"/>
                      <a:pt x="34621" y="34621"/>
                    </a:cubicBezTo>
                    <a:cubicBezTo>
                      <a:pt x="56789" y="12454"/>
                      <a:pt x="86855" y="0"/>
                      <a:pt x="118205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26A35">
                      <a:alpha val="100000"/>
                    </a:srgbClr>
                  </a:gs>
                  <a:gs pos="100000">
                    <a:srgbClr val="8F2F00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28" name="TextBox 28"/>
              <p:cNvSpPr txBox="1"/>
              <p:nvPr/>
            </p:nvSpPr>
            <p:spPr>
              <a:xfrm>
                <a:off x="0" y="-57150"/>
                <a:ext cx="266973" cy="293559"/>
              </a:xfrm>
              <a:prstGeom prst="rect">
                <a:avLst/>
              </a:prstGeom>
            </p:spPr>
            <p:txBody>
              <a:bodyPr lIns="28164" tIns="28164" rIns="28164" bIns="28164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29" name="Freeform 29"/>
            <p:cNvSpPr/>
            <p:nvPr/>
          </p:nvSpPr>
          <p:spPr>
            <a:xfrm>
              <a:off x="99119" y="87354"/>
              <a:ext cx="420792" cy="373453"/>
            </a:xfrm>
            <a:custGeom>
              <a:avLst/>
              <a:gdLst/>
              <a:ahLst/>
              <a:cxnLst/>
              <a:rect l="l" t="t" r="r" b="b"/>
              <a:pathLst>
                <a:path w="420792" h="373453">
                  <a:moveTo>
                    <a:pt x="0" y="0"/>
                  </a:moveTo>
                  <a:lnTo>
                    <a:pt x="420791" y="0"/>
                  </a:lnTo>
                  <a:lnTo>
                    <a:pt x="420791" y="373452"/>
                  </a:lnTo>
                  <a:lnTo>
                    <a:pt x="0" y="3734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2626967" y="704850"/>
            <a:ext cx="14155455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COLOCAÇÃO DE PRODUTO |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385248" y="631631"/>
            <a:ext cx="720810" cy="794139"/>
            <a:chOff x="0" y="0"/>
            <a:chExt cx="6584055" cy="7253861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4" name="Freeform 34"/>
          <p:cNvSpPr/>
          <p:nvPr/>
        </p:nvSpPr>
        <p:spPr>
          <a:xfrm>
            <a:off x="423568" y="696082"/>
            <a:ext cx="644170" cy="665236"/>
          </a:xfrm>
          <a:custGeom>
            <a:avLst/>
            <a:gdLst/>
            <a:ahLst/>
            <a:cxnLst/>
            <a:rect l="l" t="t" r="r" b="b"/>
            <a:pathLst>
              <a:path w="644170" h="665236">
                <a:moveTo>
                  <a:pt x="0" y="0"/>
                </a:moveTo>
                <a:lnTo>
                  <a:pt x="644170" y="0"/>
                </a:lnTo>
                <a:lnTo>
                  <a:pt x="644170" y="665236"/>
                </a:lnTo>
                <a:lnTo>
                  <a:pt x="0" y="6652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5" name="Group 35"/>
          <p:cNvGrpSpPr/>
          <p:nvPr/>
        </p:nvGrpSpPr>
        <p:grpSpPr>
          <a:xfrm>
            <a:off x="1506107" y="631631"/>
            <a:ext cx="720810" cy="794139"/>
            <a:chOff x="0" y="0"/>
            <a:chExt cx="6584055" cy="7253861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B6029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8" name="Freeform 38"/>
          <p:cNvSpPr/>
          <p:nvPr/>
        </p:nvSpPr>
        <p:spPr>
          <a:xfrm>
            <a:off x="1540999" y="670451"/>
            <a:ext cx="632063" cy="697449"/>
          </a:xfrm>
          <a:custGeom>
            <a:avLst/>
            <a:gdLst/>
            <a:ahLst/>
            <a:cxnLst/>
            <a:rect l="l" t="t" r="r" b="b"/>
            <a:pathLst>
              <a:path w="632063" h="697449">
                <a:moveTo>
                  <a:pt x="0" y="0"/>
                </a:moveTo>
                <a:lnTo>
                  <a:pt x="632063" y="0"/>
                </a:lnTo>
                <a:lnTo>
                  <a:pt x="632063" y="697448"/>
                </a:lnTo>
                <a:lnTo>
                  <a:pt x="0" y="6974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9" name="TextBox 39"/>
          <p:cNvSpPr txBox="1"/>
          <p:nvPr/>
        </p:nvSpPr>
        <p:spPr>
          <a:xfrm>
            <a:off x="8240964" y="801052"/>
            <a:ext cx="14155455" cy="455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39"/>
              </a:lnSpc>
            </a:pPr>
            <a:r>
              <a:rPr lang="en-US" sz="299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PRESENÇAS ESPECIAIS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9382125" y="7400925"/>
            <a:ext cx="8687641" cy="977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NOTAS: ​​</a:t>
            </a:r>
          </a:p>
          <a:p>
            <a:pPr algn="ctr">
              <a:lnSpc>
                <a:spcPts val="156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Não estão incluídos cachets para verbalização ou manuseamento pelo(s) Chef(s). ​​​</a:t>
            </a:r>
          </a:p>
          <a:p>
            <a:pPr algn="ctr">
              <a:lnSpc>
                <a:spcPts val="156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Presenças especiais estão sujeitas a reavaliação de valor mediante prova/briefing.​​</a:t>
            </a:r>
          </a:p>
          <a:p>
            <a:pPr algn="ctr">
              <a:lnSpc>
                <a:spcPts val="156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Os valores apresentados são valores unitários.</a:t>
            </a:r>
          </a:p>
          <a:p>
            <a:pPr algn="ctr">
              <a:lnSpc>
                <a:spcPts val="156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Podemos valorizar pacotes de presenças e ativações de marca (caso a caso).</a:t>
            </a:r>
          </a:p>
        </p:txBody>
      </p:sp>
      <p:grpSp>
        <p:nvGrpSpPr>
          <p:cNvPr id="41" name="Group 41"/>
          <p:cNvGrpSpPr/>
          <p:nvPr/>
        </p:nvGrpSpPr>
        <p:grpSpPr>
          <a:xfrm>
            <a:off x="3026116" y="9080909"/>
            <a:ext cx="3597985" cy="348209"/>
            <a:chOff x="0" y="0"/>
            <a:chExt cx="947617" cy="91709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947617" cy="91709"/>
            </a:xfrm>
            <a:custGeom>
              <a:avLst/>
              <a:gdLst/>
              <a:ahLst/>
              <a:cxnLst/>
              <a:rect l="l" t="t" r="r" b="b"/>
              <a:pathLst>
                <a:path w="947617" h="91709">
                  <a:moveTo>
                    <a:pt x="21517" y="0"/>
                  </a:moveTo>
                  <a:lnTo>
                    <a:pt x="926100" y="0"/>
                  </a:lnTo>
                  <a:cubicBezTo>
                    <a:pt x="931807" y="0"/>
                    <a:pt x="937280" y="2267"/>
                    <a:pt x="941315" y="6302"/>
                  </a:cubicBezTo>
                  <a:cubicBezTo>
                    <a:pt x="945350" y="10338"/>
                    <a:pt x="947617" y="15811"/>
                    <a:pt x="947617" y="21517"/>
                  </a:cubicBezTo>
                  <a:lnTo>
                    <a:pt x="947617" y="70192"/>
                  </a:lnTo>
                  <a:cubicBezTo>
                    <a:pt x="947617" y="75899"/>
                    <a:pt x="945350" y="81372"/>
                    <a:pt x="941315" y="85407"/>
                  </a:cubicBezTo>
                  <a:cubicBezTo>
                    <a:pt x="937280" y="89442"/>
                    <a:pt x="931807" y="91709"/>
                    <a:pt x="926100" y="91709"/>
                  </a:cubicBezTo>
                  <a:lnTo>
                    <a:pt x="21517" y="91709"/>
                  </a:lnTo>
                  <a:cubicBezTo>
                    <a:pt x="9634" y="91709"/>
                    <a:pt x="0" y="82076"/>
                    <a:pt x="0" y="70192"/>
                  </a:cubicBezTo>
                  <a:lnTo>
                    <a:pt x="0" y="21517"/>
                  </a:lnTo>
                  <a:cubicBezTo>
                    <a:pt x="0" y="15811"/>
                    <a:pt x="2267" y="10338"/>
                    <a:pt x="6302" y="6302"/>
                  </a:cubicBezTo>
                  <a:cubicBezTo>
                    <a:pt x="10338" y="2267"/>
                    <a:pt x="15811" y="0"/>
                    <a:pt x="2151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86C13">
                    <a:alpha val="42000"/>
                  </a:srgbClr>
                </a:gs>
                <a:gs pos="16667">
                  <a:srgbClr val="000000">
                    <a:alpha val="100000"/>
                  </a:srgbClr>
                </a:gs>
                <a:gs pos="33333">
                  <a:srgbClr val="1E1A17">
                    <a:alpha val="41000"/>
                  </a:srgbClr>
                </a:gs>
                <a:gs pos="50000">
                  <a:srgbClr val="CA250C">
                    <a:alpha val="69000"/>
                  </a:srgbClr>
                </a:gs>
                <a:gs pos="66667">
                  <a:srgbClr val="DB5A08">
                    <a:alpha val="54500"/>
                  </a:srgbClr>
                </a:gs>
                <a:gs pos="83333">
                  <a:srgbClr val="000000">
                    <a:alpha val="100000"/>
                  </a:srgbClr>
                </a:gs>
                <a:gs pos="100000">
                  <a:srgbClr val="DB5A08">
                    <a:alpha val="52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66675"/>
              <a:ext cx="947617" cy="15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3435713" y="9086850"/>
            <a:ext cx="2829884" cy="341637"/>
            <a:chOff x="0" y="0"/>
            <a:chExt cx="745319" cy="89978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745319" cy="89978"/>
            </a:xfrm>
            <a:custGeom>
              <a:avLst/>
              <a:gdLst/>
              <a:ahLst/>
              <a:cxnLst/>
              <a:rect l="l" t="t" r="r" b="b"/>
              <a:pathLst>
                <a:path w="745319" h="89978">
                  <a:moveTo>
                    <a:pt x="27358" y="0"/>
                  </a:moveTo>
                  <a:lnTo>
                    <a:pt x="717962" y="0"/>
                  </a:lnTo>
                  <a:cubicBezTo>
                    <a:pt x="733071" y="0"/>
                    <a:pt x="745319" y="12248"/>
                    <a:pt x="745319" y="27358"/>
                  </a:cubicBezTo>
                  <a:lnTo>
                    <a:pt x="745319" y="62621"/>
                  </a:lnTo>
                  <a:cubicBezTo>
                    <a:pt x="745319" y="69876"/>
                    <a:pt x="742437" y="76835"/>
                    <a:pt x="737306" y="81966"/>
                  </a:cubicBezTo>
                  <a:cubicBezTo>
                    <a:pt x="732176" y="87096"/>
                    <a:pt x="725217" y="89978"/>
                    <a:pt x="717962" y="89978"/>
                  </a:cubicBezTo>
                  <a:lnTo>
                    <a:pt x="27358" y="89978"/>
                  </a:lnTo>
                  <a:cubicBezTo>
                    <a:pt x="12248" y="89978"/>
                    <a:pt x="0" y="77730"/>
                    <a:pt x="0" y="62621"/>
                  </a:cubicBezTo>
                  <a:lnTo>
                    <a:pt x="0" y="27358"/>
                  </a:lnTo>
                  <a:cubicBezTo>
                    <a:pt x="0" y="20102"/>
                    <a:pt x="2882" y="13143"/>
                    <a:pt x="8013" y="8013"/>
                  </a:cubicBezTo>
                  <a:cubicBezTo>
                    <a:pt x="13143" y="2882"/>
                    <a:pt x="20102" y="0"/>
                    <a:pt x="273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44700">
                    <a:alpha val="100000"/>
                  </a:srgbClr>
                </a:gs>
                <a:gs pos="33333">
                  <a:srgbClr val="E6752C">
                    <a:alpha val="100000"/>
                  </a:srgbClr>
                </a:gs>
                <a:gs pos="66667">
                  <a:srgbClr val="CA250C">
                    <a:alpha val="100000"/>
                  </a:srgbClr>
                </a:gs>
                <a:gs pos="100000">
                  <a:srgbClr val="FF6705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66675"/>
              <a:ext cx="745319" cy="1566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385248" y="9146000"/>
            <a:ext cx="8613020" cy="193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000000"/>
                </a:solidFill>
                <a:latin typeface="Gravita HUM"/>
                <a:ea typeface="Gravita HUM"/>
                <a:cs typeface="Gravita HUM"/>
                <a:sym typeface="Gravita HUM"/>
              </a:rPr>
              <a:t>Exemplo: “Presenças Especiais”</a:t>
            </a:r>
          </a:p>
        </p:txBody>
      </p:sp>
      <p:sp>
        <p:nvSpPr>
          <p:cNvPr id="48" name="Freeform 48"/>
          <p:cNvSpPr/>
          <p:nvPr/>
        </p:nvSpPr>
        <p:spPr>
          <a:xfrm>
            <a:off x="5674839" y="9119556"/>
            <a:ext cx="275138" cy="275138"/>
          </a:xfrm>
          <a:custGeom>
            <a:avLst/>
            <a:gdLst/>
            <a:ahLst/>
            <a:cxnLst/>
            <a:rect l="l" t="t" r="r" b="b"/>
            <a:pathLst>
              <a:path w="275138" h="275138">
                <a:moveTo>
                  <a:pt x="0" y="0"/>
                </a:moveTo>
                <a:lnTo>
                  <a:pt x="275138" y="0"/>
                </a:lnTo>
                <a:lnTo>
                  <a:pt x="275138" y="275138"/>
                </a:lnTo>
                <a:lnTo>
                  <a:pt x="0" y="2751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9" name="Freeform 49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8074240" cy="6933088"/>
            <a:chOff x="0" y="0"/>
            <a:chExt cx="2505231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05231" cy="2151160"/>
            </a:xfrm>
            <a:custGeom>
              <a:avLst/>
              <a:gdLst/>
              <a:ahLst/>
              <a:cxnLst/>
              <a:rect l="l" t="t" r="r" b="b"/>
              <a:pathLst>
                <a:path w="2505231" h="2151160">
                  <a:moveTo>
                    <a:pt x="14383" y="0"/>
                  </a:moveTo>
                  <a:lnTo>
                    <a:pt x="2490848" y="0"/>
                  </a:lnTo>
                  <a:cubicBezTo>
                    <a:pt x="2494663" y="0"/>
                    <a:pt x="2498321" y="1515"/>
                    <a:pt x="2501018" y="4213"/>
                  </a:cubicBezTo>
                  <a:cubicBezTo>
                    <a:pt x="2503716" y="6910"/>
                    <a:pt x="2505231" y="10568"/>
                    <a:pt x="2505231" y="14383"/>
                  </a:cubicBezTo>
                  <a:lnTo>
                    <a:pt x="2505231" y="2136778"/>
                  </a:lnTo>
                  <a:cubicBezTo>
                    <a:pt x="2505231" y="2144721"/>
                    <a:pt x="2498791" y="2151160"/>
                    <a:pt x="2490848" y="2151160"/>
                  </a:cubicBezTo>
                  <a:lnTo>
                    <a:pt x="14383" y="2151160"/>
                  </a:lnTo>
                  <a:cubicBezTo>
                    <a:pt x="6439" y="2151160"/>
                    <a:pt x="0" y="2144721"/>
                    <a:pt x="0" y="2136778"/>
                  </a:cubicBezTo>
                  <a:lnTo>
                    <a:pt x="0" y="14383"/>
                  </a:lnTo>
                  <a:cubicBezTo>
                    <a:pt x="0" y="10568"/>
                    <a:pt x="1515" y="6910"/>
                    <a:pt x="4213" y="4213"/>
                  </a:cubicBezTo>
                  <a:cubicBezTo>
                    <a:pt x="6910" y="1515"/>
                    <a:pt x="10568" y="0"/>
                    <a:pt x="1438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505231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93186" y="1732249"/>
            <a:ext cx="7550814" cy="7224426"/>
            <a:chOff x="0" y="0"/>
            <a:chExt cx="234282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42825" cy="2241555"/>
            </a:xfrm>
            <a:custGeom>
              <a:avLst/>
              <a:gdLst/>
              <a:ahLst/>
              <a:cxnLst/>
              <a:rect l="l" t="t" r="r" b="b"/>
              <a:pathLst>
                <a:path w="2342825" h="2241555">
                  <a:moveTo>
                    <a:pt x="15380" y="0"/>
                  </a:moveTo>
                  <a:lnTo>
                    <a:pt x="2327446" y="0"/>
                  </a:lnTo>
                  <a:cubicBezTo>
                    <a:pt x="2331525" y="0"/>
                    <a:pt x="2335436" y="1620"/>
                    <a:pt x="2338321" y="4505"/>
                  </a:cubicBezTo>
                  <a:cubicBezTo>
                    <a:pt x="2341205" y="7389"/>
                    <a:pt x="2342825" y="11301"/>
                    <a:pt x="2342825" y="15380"/>
                  </a:cubicBezTo>
                  <a:lnTo>
                    <a:pt x="2342825" y="2226176"/>
                  </a:lnTo>
                  <a:cubicBezTo>
                    <a:pt x="2342825" y="2230255"/>
                    <a:pt x="2341205" y="2234167"/>
                    <a:pt x="2338321" y="2237051"/>
                  </a:cubicBezTo>
                  <a:cubicBezTo>
                    <a:pt x="2335436" y="2239935"/>
                    <a:pt x="2331525" y="2241555"/>
                    <a:pt x="2327446" y="2241555"/>
                  </a:cubicBezTo>
                  <a:lnTo>
                    <a:pt x="15380" y="2241555"/>
                  </a:lnTo>
                  <a:cubicBezTo>
                    <a:pt x="11301" y="2241555"/>
                    <a:pt x="7389" y="2239935"/>
                    <a:pt x="4505" y="2237051"/>
                  </a:cubicBezTo>
                  <a:cubicBezTo>
                    <a:pt x="1620" y="2234167"/>
                    <a:pt x="0" y="2230255"/>
                    <a:pt x="0" y="2226176"/>
                  </a:cubicBezTo>
                  <a:lnTo>
                    <a:pt x="0" y="15380"/>
                  </a:lnTo>
                  <a:cubicBezTo>
                    <a:pt x="0" y="11301"/>
                    <a:pt x="1620" y="7389"/>
                    <a:pt x="4505" y="4505"/>
                  </a:cubicBezTo>
                  <a:cubicBezTo>
                    <a:pt x="7389" y="1620"/>
                    <a:pt x="11301" y="0"/>
                    <a:pt x="1538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34282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051" y="1906932"/>
            <a:ext cx="8602568" cy="7928467"/>
            <a:chOff x="0" y="0"/>
            <a:chExt cx="835905" cy="7704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35905" cy="770403"/>
            </a:xfrm>
            <a:custGeom>
              <a:avLst/>
              <a:gdLst/>
              <a:ahLst/>
              <a:cxnLst/>
              <a:rect l="l" t="t" r="r" b="b"/>
              <a:pathLst>
                <a:path w="835905" h="770403">
                  <a:moveTo>
                    <a:pt x="13499" y="0"/>
                  </a:moveTo>
                  <a:lnTo>
                    <a:pt x="822406" y="0"/>
                  </a:lnTo>
                  <a:cubicBezTo>
                    <a:pt x="825986" y="0"/>
                    <a:pt x="829420" y="1422"/>
                    <a:pt x="831952" y="3954"/>
                  </a:cubicBezTo>
                  <a:cubicBezTo>
                    <a:pt x="834483" y="6485"/>
                    <a:pt x="835905" y="9919"/>
                    <a:pt x="835905" y="13499"/>
                  </a:cubicBezTo>
                  <a:lnTo>
                    <a:pt x="835905" y="756904"/>
                  </a:lnTo>
                  <a:cubicBezTo>
                    <a:pt x="835905" y="760484"/>
                    <a:pt x="834483" y="763918"/>
                    <a:pt x="831952" y="766450"/>
                  </a:cubicBezTo>
                  <a:cubicBezTo>
                    <a:pt x="829420" y="768981"/>
                    <a:pt x="825986" y="770403"/>
                    <a:pt x="822406" y="770403"/>
                  </a:cubicBezTo>
                  <a:lnTo>
                    <a:pt x="13499" y="770403"/>
                  </a:lnTo>
                  <a:cubicBezTo>
                    <a:pt x="9919" y="770403"/>
                    <a:pt x="6485" y="768981"/>
                    <a:pt x="3954" y="766450"/>
                  </a:cubicBezTo>
                  <a:cubicBezTo>
                    <a:pt x="1422" y="763918"/>
                    <a:pt x="0" y="760484"/>
                    <a:pt x="0" y="756904"/>
                  </a:cubicBezTo>
                  <a:lnTo>
                    <a:pt x="0" y="13499"/>
                  </a:lnTo>
                  <a:cubicBezTo>
                    <a:pt x="0" y="9919"/>
                    <a:pt x="1422" y="6485"/>
                    <a:pt x="3954" y="3954"/>
                  </a:cubicBezTo>
                  <a:cubicBezTo>
                    <a:pt x="6485" y="1422"/>
                    <a:pt x="9919" y="0"/>
                    <a:pt x="13499" y="0"/>
                  </a:cubicBezTo>
                  <a:close/>
                </a:path>
              </a:pathLst>
            </a:custGeom>
            <a:blipFill>
              <a:blip r:embed="rId2"/>
              <a:stretch>
                <a:fillRect l="-30001" t="-16977" r="-31513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362365" y="1732249"/>
            <a:ext cx="7896935" cy="7224426"/>
            <a:chOff x="0" y="0"/>
            <a:chExt cx="2450218" cy="22415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50217" cy="2241555"/>
            </a:xfrm>
            <a:custGeom>
              <a:avLst/>
              <a:gdLst/>
              <a:ahLst/>
              <a:cxnLst/>
              <a:rect l="l" t="t" r="r" b="b"/>
              <a:pathLst>
                <a:path w="2450217" h="2241555">
                  <a:moveTo>
                    <a:pt x="14706" y="0"/>
                  </a:moveTo>
                  <a:lnTo>
                    <a:pt x="2435512" y="0"/>
                  </a:lnTo>
                  <a:cubicBezTo>
                    <a:pt x="2443634" y="0"/>
                    <a:pt x="2450217" y="6584"/>
                    <a:pt x="2450217" y="14706"/>
                  </a:cubicBezTo>
                  <a:lnTo>
                    <a:pt x="2450217" y="2226850"/>
                  </a:lnTo>
                  <a:cubicBezTo>
                    <a:pt x="2450217" y="2234972"/>
                    <a:pt x="2443634" y="2241555"/>
                    <a:pt x="2435512" y="2241555"/>
                  </a:cubicBezTo>
                  <a:lnTo>
                    <a:pt x="14706" y="2241555"/>
                  </a:lnTo>
                  <a:cubicBezTo>
                    <a:pt x="6584" y="2241555"/>
                    <a:pt x="0" y="2234972"/>
                    <a:pt x="0" y="2226850"/>
                  </a:cubicBezTo>
                  <a:lnTo>
                    <a:pt x="0" y="14706"/>
                  </a:lnTo>
                  <a:cubicBezTo>
                    <a:pt x="0" y="6584"/>
                    <a:pt x="6584" y="0"/>
                    <a:pt x="147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450218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004320" y="3029980"/>
            <a:ext cx="8065315" cy="6933088"/>
            <a:chOff x="0" y="0"/>
            <a:chExt cx="2502462" cy="215116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02462" cy="2151160"/>
            </a:xfrm>
            <a:custGeom>
              <a:avLst/>
              <a:gdLst/>
              <a:ahLst/>
              <a:cxnLst/>
              <a:rect l="l" t="t" r="r" b="b"/>
              <a:pathLst>
                <a:path w="2502462" h="2151160">
                  <a:moveTo>
                    <a:pt x="14399" y="0"/>
                  </a:moveTo>
                  <a:lnTo>
                    <a:pt x="2488063" y="0"/>
                  </a:lnTo>
                  <a:cubicBezTo>
                    <a:pt x="2491882" y="0"/>
                    <a:pt x="2495544" y="1517"/>
                    <a:pt x="2498245" y="4217"/>
                  </a:cubicBezTo>
                  <a:cubicBezTo>
                    <a:pt x="2500945" y="6917"/>
                    <a:pt x="2502462" y="10580"/>
                    <a:pt x="2502462" y="14399"/>
                  </a:cubicBezTo>
                  <a:lnTo>
                    <a:pt x="2502462" y="2136762"/>
                  </a:lnTo>
                  <a:cubicBezTo>
                    <a:pt x="2502462" y="2140581"/>
                    <a:pt x="2500945" y="2144243"/>
                    <a:pt x="2498245" y="2146943"/>
                  </a:cubicBezTo>
                  <a:cubicBezTo>
                    <a:pt x="2495544" y="2149643"/>
                    <a:pt x="2491882" y="2151160"/>
                    <a:pt x="2488063" y="2151160"/>
                  </a:cubicBezTo>
                  <a:lnTo>
                    <a:pt x="14399" y="2151160"/>
                  </a:lnTo>
                  <a:cubicBezTo>
                    <a:pt x="10580" y="2151160"/>
                    <a:pt x="6917" y="2149643"/>
                    <a:pt x="4217" y="2146943"/>
                  </a:cubicBezTo>
                  <a:cubicBezTo>
                    <a:pt x="1517" y="2144243"/>
                    <a:pt x="0" y="2140581"/>
                    <a:pt x="0" y="2136762"/>
                  </a:cubicBezTo>
                  <a:lnTo>
                    <a:pt x="0" y="14399"/>
                  </a:lnTo>
                  <a:cubicBezTo>
                    <a:pt x="0" y="10580"/>
                    <a:pt x="1517" y="6917"/>
                    <a:pt x="4217" y="4217"/>
                  </a:cubicBezTo>
                  <a:cubicBezTo>
                    <a:pt x="6917" y="1517"/>
                    <a:pt x="10580" y="0"/>
                    <a:pt x="143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50246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08406" y="1906932"/>
            <a:ext cx="8411674" cy="7928467"/>
            <a:chOff x="0" y="0"/>
            <a:chExt cx="2609928" cy="246000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09928" cy="2460001"/>
            </a:xfrm>
            <a:custGeom>
              <a:avLst/>
              <a:gdLst/>
              <a:ahLst/>
              <a:cxnLst/>
              <a:rect l="l" t="t" r="r" b="b"/>
              <a:pathLst>
                <a:path w="2609928" h="2460001">
                  <a:moveTo>
                    <a:pt x="13806" y="0"/>
                  </a:moveTo>
                  <a:lnTo>
                    <a:pt x="2596122" y="0"/>
                  </a:lnTo>
                  <a:cubicBezTo>
                    <a:pt x="2603747" y="0"/>
                    <a:pt x="2609928" y="6181"/>
                    <a:pt x="2609928" y="13806"/>
                  </a:cubicBezTo>
                  <a:lnTo>
                    <a:pt x="2609928" y="2446195"/>
                  </a:lnTo>
                  <a:cubicBezTo>
                    <a:pt x="2609928" y="2449857"/>
                    <a:pt x="2608474" y="2453368"/>
                    <a:pt x="2605885" y="2455957"/>
                  </a:cubicBezTo>
                  <a:cubicBezTo>
                    <a:pt x="2603295" y="2458546"/>
                    <a:pt x="2599784" y="2460001"/>
                    <a:pt x="2596122" y="2460001"/>
                  </a:cubicBezTo>
                  <a:lnTo>
                    <a:pt x="13806" y="2460001"/>
                  </a:lnTo>
                  <a:cubicBezTo>
                    <a:pt x="6181" y="2460001"/>
                    <a:pt x="0" y="2453820"/>
                    <a:pt x="0" y="2446195"/>
                  </a:cubicBezTo>
                  <a:lnTo>
                    <a:pt x="0" y="13806"/>
                  </a:lnTo>
                  <a:cubicBezTo>
                    <a:pt x="0" y="6181"/>
                    <a:pt x="6181" y="0"/>
                    <a:pt x="13806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609928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501078" y="8441358"/>
            <a:ext cx="8411674" cy="1243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*Valor por execução.</a:t>
            </a:r>
          </a:p>
          <a:p>
            <a:pPr algn="ctr">
              <a:lnSpc>
                <a:spcPts val="168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Os grafismos devem ser entregues pelo anunciante mediante especificações da RTP.</a:t>
            </a:r>
          </a:p>
          <a:p>
            <a:pPr algn="ctr">
              <a:lnSpc>
                <a:spcPts val="168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 caso de ser produzido pela RTP, os materiais e storyboards são da responsabilidade</a:t>
            </a:r>
          </a:p>
          <a:p>
            <a:pPr algn="ctr">
              <a:lnSpc>
                <a:spcPts val="168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do anunciante e contemplam até um limite de 2 alterações.</a:t>
            </a:r>
          </a:p>
          <a:p>
            <a:pPr algn="ctr">
              <a:lnSpc>
                <a:spcPts val="1680"/>
              </a:lnSpc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Outras revisões estão sujeitas a orçamento.</a:t>
            </a:r>
          </a:p>
          <a:p>
            <a:pPr algn="ctr">
              <a:lnSpc>
                <a:spcPts val="1560"/>
              </a:lnSpc>
            </a:pPr>
            <a:endParaRPr lang="en-US" sz="12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9501078" y="7379438"/>
            <a:ext cx="8411674" cy="914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Produção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1.500€*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501078" y="6988277"/>
            <a:ext cx="8411674" cy="45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+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508406" y="5159477"/>
            <a:ext cx="8411674" cy="2248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Media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(por ecrã fracionado)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2.685€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Nota: A este valor acrescenta-se 4% de taxa de exibição + taxa de IVA em vigor</a:t>
            </a:r>
            <a:r>
              <a:rPr lang="en-US" sz="1200">
                <a:solidFill>
                  <a:srgbClr val="FF6705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endParaRPr lang="en-US" sz="1200">
              <a:solidFill>
                <a:srgbClr val="FF6705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3" name="Freeform 23"/>
          <p:cNvSpPr/>
          <p:nvPr/>
        </p:nvSpPr>
        <p:spPr>
          <a:xfrm>
            <a:off x="13452157" y="4614345"/>
            <a:ext cx="509516" cy="554657"/>
          </a:xfrm>
          <a:custGeom>
            <a:avLst/>
            <a:gdLst/>
            <a:ahLst/>
            <a:cxnLst/>
            <a:rect l="l" t="t" r="r" b="b"/>
            <a:pathLst>
              <a:path w="509516" h="554657">
                <a:moveTo>
                  <a:pt x="0" y="0"/>
                </a:moveTo>
                <a:lnTo>
                  <a:pt x="509516" y="0"/>
                </a:lnTo>
                <a:lnTo>
                  <a:pt x="509516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353" r="-435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4" name="TextBox 24"/>
          <p:cNvSpPr txBox="1"/>
          <p:nvPr/>
        </p:nvSpPr>
        <p:spPr>
          <a:xfrm>
            <a:off x="9541866" y="3627356"/>
            <a:ext cx="8344754" cy="64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Separação gráfica entre os dois conteúdos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(presença da menção “Publicidade” durante a exibição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567998" y="3101655"/>
            <a:ext cx="8344754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Área máxima de inserção equivalente a 1/4 do ecrã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541866" y="2575955"/>
            <a:ext cx="8344754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Inserção individualizada com duração de 10’’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501078" y="2073111"/>
            <a:ext cx="8411674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6705"/>
                </a:solidFill>
                <a:latin typeface="Poppins"/>
                <a:ea typeface="Poppins"/>
                <a:cs typeface="Poppins"/>
                <a:sym typeface="Poppins"/>
              </a:rPr>
              <a:t>Presença de Marca: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4" name="Freeform 34"/>
          <p:cNvSpPr/>
          <p:nvPr/>
        </p:nvSpPr>
        <p:spPr>
          <a:xfrm flipH="1">
            <a:off x="440022" y="665879"/>
            <a:ext cx="588678" cy="725643"/>
          </a:xfrm>
          <a:custGeom>
            <a:avLst/>
            <a:gdLst/>
            <a:ahLst/>
            <a:cxnLst/>
            <a:rect l="l" t="t" r="r" b="b"/>
            <a:pathLst>
              <a:path w="588678" h="725643">
                <a:moveTo>
                  <a:pt x="588678" y="0"/>
                </a:moveTo>
                <a:lnTo>
                  <a:pt x="0" y="0"/>
                </a:lnTo>
                <a:lnTo>
                  <a:pt x="0" y="725642"/>
                </a:lnTo>
                <a:lnTo>
                  <a:pt x="588678" y="725642"/>
                </a:lnTo>
                <a:lnTo>
                  <a:pt x="58867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5" name="TextBox 35"/>
          <p:cNvSpPr txBox="1"/>
          <p:nvPr/>
        </p:nvSpPr>
        <p:spPr>
          <a:xfrm>
            <a:off x="1590675" y="704850"/>
            <a:ext cx="7550814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ECRÃS FRACIONADOS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17623999" y="809090"/>
            <a:ext cx="464272" cy="411120"/>
            <a:chOff x="0" y="0"/>
            <a:chExt cx="266973" cy="236409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9" name="Freeform 39"/>
          <p:cNvSpPr/>
          <p:nvPr/>
        </p:nvSpPr>
        <p:spPr>
          <a:xfrm>
            <a:off x="17698338" y="874605"/>
            <a:ext cx="315594" cy="280089"/>
          </a:xfrm>
          <a:custGeom>
            <a:avLst/>
            <a:gdLst/>
            <a:ahLst/>
            <a:cxnLst/>
            <a:rect l="l" t="t" r="r" b="b"/>
            <a:pathLst>
              <a:path w="315594" h="280089">
                <a:moveTo>
                  <a:pt x="0" y="0"/>
                </a:moveTo>
                <a:lnTo>
                  <a:pt x="315594" y="0"/>
                </a:lnTo>
                <a:lnTo>
                  <a:pt x="315594" y="280089"/>
                </a:lnTo>
                <a:lnTo>
                  <a:pt x="0" y="2800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0" name="Freeform 40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8074240" cy="6933088"/>
            <a:chOff x="0" y="0"/>
            <a:chExt cx="2505231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05231" cy="2151160"/>
            </a:xfrm>
            <a:custGeom>
              <a:avLst/>
              <a:gdLst/>
              <a:ahLst/>
              <a:cxnLst/>
              <a:rect l="l" t="t" r="r" b="b"/>
              <a:pathLst>
                <a:path w="2505231" h="2151160">
                  <a:moveTo>
                    <a:pt x="14383" y="0"/>
                  </a:moveTo>
                  <a:lnTo>
                    <a:pt x="2490848" y="0"/>
                  </a:lnTo>
                  <a:cubicBezTo>
                    <a:pt x="2494663" y="0"/>
                    <a:pt x="2498321" y="1515"/>
                    <a:pt x="2501018" y="4213"/>
                  </a:cubicBezTo>
                  <a:cubicBezTo>
                    <a:pt x="2503716" y="6910"/>
                    <a:pt x="2505231" y="10568"/>
                    <a:pt x="2505231" y="14383"/>
                  </a:cubicBezTo>
                  <a:lnTo>
                    <a:pt x="2505231" y="2136778"/>
                  </a:lnTo>
                  <a:cubicBezTo>
                    <a:pt x="2505231" y="2144721"/>
                    <a:pt x="2498791" y="2151160"/>
                    <a:pt x="2490848" y="2151160"/>
                  </a:cubicBezTo>
                  <a:lnTo>
                    <a:pt x="14383" y="2151160"/>
                  </a:lnTo>
                  <a:cubicBezTo>
                    <a:pt x="6439" y="2151160"/>
                    <a:pt x="0" y="2144721"/>
                    <a:pt x="0" y="2136778"/>
                  </a:cubicBezTo>
                  <a:lnTo>
                    <a:pt x="0" y="14383"/>
                  </a:lnTo>
                  <a:cubicBezTo>
                    <a:pt x="0" y="10568"/>
                    <a:pt x="1515" y="6910"/>
                    <a:pt x="4213" y="4213"/>
                  </a:cubicBezTo>
                  <a:cubicBezTo>
                    <a:pt x="6910" y="1515"/>
                    <a:pt x="10568" y="0"/>
                    <a:pt x="1438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505231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93186" y="1732249"/>
            <a:ext cx="7550814" cy="7224426"/>
            <a:chOff x="0" y="0"/>
            <a:chExt cx="234282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42825" cy="2241555"/>
            </a:xfrm>
            <a:custGeom>
              <a:avLst/>
              <a:gdLst/>
              <a:ahLst/>
              <a:cxnLst/>
              <a:rect l="l" t="t" r="r" b="b"/>
              <a:pathLst>
                <a:path w="2342825" h="2241555">
                  <a:moveTo>
                    <a:pt x="15380" y="0"/>
                  </a:moveTo>
                  <a:lnTo>
                    <a:pt x="2327446" y="0"/>
                  </a:lnTo>
                  <a:cubicBezTo>
                    <a:pt x="2331525" y="0"/>
                    <a:pt x="2335436" y="1620"/>
                    <a:pt x="2338321" y="4505"/>
                  </a:cubicBezTo>
                  <a:cubicBezTo>
                    <a:pt x="2341205" y="7389"/>
                    <a:pt x="2342825" y="11301"/>
                    <a:pt x="2342825" y="15380"/>
                  </a:cubicBezTo>
                  <a:lnTo>
                    <a:pt x="2342825" y="2226176"/>
                  </a:lnTo>
                  <a:cubicBezTo>
                    <a:pt x="2342825" y="2230255"/>
                    <a:pt x="2341205" y="2234167"/>
                    <a:pt x="2338321" y="2237051"/>
                  </a:cubicBezTo>
                  <a:cubicBezTo>
                    <a:pt x="2335436" y="2239935"/>
                    <a:pt x="2331525" y="2241555"/>
                    <a:pt x="2327446" y="2241555"/>
                  </a:cubicBezTo>
                  <a:lnTo>
                    <a:pt x="15380" y="2241555"/>
                  </a:lnTo>
                  <a:cubicBezTo>
                    <a:pt x="11301" y="2241555"/>
                    <a:pt x="7389" y="2239935"/>
                    <a:pt x="4505" y="2237051"/>
                  </a:cubicBezTo>
                  <a:cubicBezTo>
                    <a:pt x="1620" y="2234167"/>
                    <a:pt x="0" y="2230255"/>
                    <a:pt x="0" y="2226176"/>
                  </a:cubicBezTo>
                  <a:lnTo>
                    <a:pt x="0" y="15380"/>
                  </a:lnTo>
                  <a:cubicBezTo>
                    <a:pt x="0" y="11301"/>
                    <a:pt x="1620" y="7389"/>
                    <a:pt x="4505" y="4505"/>
                  </a:cubicBezTo>
                  <a:cubicBezTo>
                    <a:pt x="7389" y="1620"/>
                    <a:pt x="11301" y="0"/>
                    <a:pt x="1538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34282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362365" y="1732249"/>
            <a:ext cx="7896935" cy="7224426"/>
            <a:chOff x="0" y="0"/>
            <a:chExt cx="2450218" cy="224155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450217" cy="2241555"/>
            </a:xfrm>
            <a:custGeom>
              <a:avLst/>
              <a:gdLst/>
              <a:ahLst/>
              <a:cxnLst/>
              <a:rect l="l" t="t" r="r" b="b"/>
              <a:pathLst>
                <a:path w="2450217" h="2241555">
                  <a:moveTo>
                    <a:pt x="14706" y="0"/>
                  </a:moveTo>
                  <a:lnTo>
                    <a:pt x="2435512" y="0"/>
                  </a:lnTo>
                  <a:cubicBezTo>
                    <a:pt x="2443634" y="0"/>
                    <a:pt x="2450217" y="6584"/>
                    <a:pt x="2450217" y="14706"/>
                  </a:cubicBezTo>
                  <a:lnTo>
                    <a:pt x="2450217" y="2226850"/>
                  </a:lnTo>
                  <a:cubicBezTo>
                    <a:pt x="2450217" y="2234972"/>
                    <a:pt x="2443634" y="2241555"/>
                    <a:pt x="2435512" y="2241555"/>
                  </a:cubicBezTo>
                  <a:lnTo>
                    <a:pt x="14706" y="2241555"/>
                  </a:lnTo>
                  <a:cubicBezTo>
                    <a:pt x="6584" y="2241555"/>
                    <a:pt x="0" y="2234972"/>
                    <a:pt x="0" y="2226850"/>
                  </a:cubicBezTo>
                  <a:lnTo>
                    <a:pt x="0" y="14706"/>
                  </a:lnTo>
                  <a:cubicBezTo>
                    <a:pt x="0" y="6584"/>
                    <a:pt x="6584" y="0"/>
                    <a:pt x="147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66675"/>
              <a:ext cx="2450218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004320" y="3029980"/>
            <a:ext cx="8065315" cy="6933088"/>
            <a:chOff x="0" y="0"/>
            <a:chExt cx="2502462" cy="215116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02462" cy="2151160"/>
            </a:xfrm>
            <a:custGeom>
              <a:avLst/>
              <a:gdLst/>
              <a:ahLst/>
              <a:cxnLst/>
              <a:rect l="l" t="t" r="r" b="b"/>
              <a:pathLst>
                <a:path w="2502462" h="2151160">
                  <a:moveTo>
                    <a:pt x="14399" y="0"/>
                  </a:moveTo>
                  <a:lnTo>
                    <a:pt x="2488063" y="0"/>
                  </a:lnTo>
                  <a:cubicBezTo>
                    <a:pt x="2491882" y="0"/>
                    <a:pt x="2495544" y="1517"/>
                    <a:pt x="2498245" y="4217"/>
                  </a:cubicBezTo>
                  <a:cubicBezTo>
                    <a:pt x="2500945" y="6917"/>
                    <a:pt x="2502462" y="10580"/>
                    <a:pt x="2502462" y="14399"/>
                  </a:cubicBezTo>
                  <a:lnTo>
                    <a:pt x="2502462" y="2136762"/>
                  </a:lnTo>
                  <a:cubicBezTo>
                    <a:pt x="2502462" y="2140581"/>
                    <a:pt x="2500945" y="2144243"/>
                    <a:pt x="2498245" y="2146943"/>
                  </a:cubicBezTo>
                  <a:cubicBezTo>
                    <a:pt x="2495544" y="2149643"/>
                    <a:pt x="2491882" y="2151160"/>
                    <a:pt x="2488063" y="2151160"/>
                  </a:cubicBezTo>
                  <a:lnTo>
                    <a:pt x="14399" y="2151160"/>
                  </a:lnTo>
                  <a:cubicBezTo>
                    <a:pt x="10580" y="2151160"/>
                    <a:pt x="6917" y="2149643"/>
                    <a:pt x="4217" y="2146943"/>
                  </a:cubicBezTo>
                  <a:cubicBezTo>
                    <a:pt x="1517" y="2144243"/>
                    <a:pt x="0" y="2140581"/>
                    <a:pt x="0" y="2136762"/>
                  </a:cubicBezTo>
                  <a:lnTo>
                    <a:pt x="0" y="14399"/>
                  </a:lnTo>
                  <a:cubicBezTo>
                    <a:pt x="0" y="10580"/>
                    <a:pt x="1517" y="6917"/>
                    <a:pt x="4217" y="4217"/>
                  </a:cubicBezTo>
                  <a:cubicBezTo>
                    <a:pt x="6917" y="1517"/>
                    <a:pt x="10580" y="0"/>
                    <a:pt x="143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66675"/>
              <a:ext cx="250246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501078" y="1850208"/>
            <a:ext cx="8791256" cy="7928467"/>
            <a:chOff x="0" y="0"/>
            <a:chExt cx="2727703" cy="246000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27703" cy="2460001"/>
            </a:xfrm>
            <a:custGeom>
              <a:avLst/>
              <a:gdLst/>
              <a:ahLst/>
              <a:cxnLst/>
              <a:rect l="l" t="t" r="r" b="b"/>
              <a:pathLst>
                <a:path w="2727703" h="2460001">
                  <a:moveTo>
                    <a:pt x="13210" y="0"/>
                  </a:moveTo>
                  <a:lnTo>
                    <a:pt x="2714493" y="0"/>
                  </a:lnTo>
                  <a:cubicBezTo>
                    <a:pt x="2717996" y="0"/>
                    <a:pt x="2721356" y="1392"/>
                    <a:pt x="2723834" y="3869"/>
                  </a:cubicBezTo>
                  <a:cubicBezTo>
                    <a:pt x="2726311" y="6346"/>
                    <a:pt x="2727703" y="9706"/>
                    <a:pt x="2727703" y="13210"/>
                  </a:cubicBezTo>
                  <a:lnTo>
                    <a:pt x="2727703" y="2446791"/>
                  </a:lnTo>
                  <a:cubicBezTo>
                    <a:pt x="2727703" y="2450295"/>
                    <a:pt x="2726311" y="2453655"/>
                    <a:pt x="2723834" y="2456132"/>
                  </a:cubicBezTo>
                  <a:cubicBezTo>
                    <a:pt x="2721356" y="2458609"/>
                    <a:pt x="2717996" y="2460001"/>
                    <a:pt x="2714493" y="2460001"/>
                  </a:cubicBezTo>
                  <a:lnTo>
                    <a:pt x="13210" y="2460001"/>
                  </a:lnTo>
                  <a:cubicBezTo>
                    <a:pt x="9706" y="2460001"/>
                    <a:pt x="6346" y="2458609"/>
                    <a:pt x="3869" y="2456132"/>
                  </a:cubicBezTo>
                  <a:cubicBezTo>
                    <a:pt x="1392" y="2453655"/>
                    <a:pt x="0" y="2450295"/>
                    <a:pt x="0" y="2446791"/>
                  </a:cubicBezTo>
                  <a:lnTo>
                    <a:pt x="0" y="13210"/>
                  </a:lnTo>
                  <a:cubicBezTo>
                    <a:pt x="0" y="9706"/>
                    <a:pt x="1392" y="6346"/>
                    <a:pt x="3869" y="3869"/>
                  </a:cubicBezTo>
                  <a:cubicBezTo>
                    <a:pt x="6346" y="1392"/>
                    <a:pt x="9706" y="0"/>
                    <a:pt x="13210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66675"/>
              <a:ext cx="2727703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3485618" y="7952449"/>
            <a:ext cx="509516" cy="554657"/>
          </a:xfrm>
          <a:custGeom>
            <a:avLst/>
            <a:gdLst/>
            <a:ahLst/>
            <a:cxnLst/>
            <a:rect l="l" t="t" r="r" b="b"/>
            <a:pathLst>
              <a:path w="509516" h="554657">
                <a:moveTo>
                  <a:pt x="0" y="0"/>
                </a:moveTo>
                <a:lnTo>
                  <a:pt x="509515" y="0"/>
                </a:lnTo>
                <a:lnTo>
                  <a:pt x="509515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353" r="-4353"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18" name="Group 18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427723" y="747018"/>
            <a:ext cx="631466" cy="594726"/>
          </a:xfrm>
          <a:custGeom>
            <a:avLst/>
            <a:gdLst/>
            <a:ahLst/>
            <a:cxnLst/>
            <a:rect l="l" t="t" r="r" b="b"/>
            <a:pathLst>
              <a:path w="631466" h="594726">
                <a:moveTo>
                  <a:pt x="0" y="0"/>
                </a:moveTo>
                <a:lnTo>
                  <a:pt x="631466" y="0"/>
                </a:lnTo>
                <a:lnTo>
                  <a:pt x="631466" y="594727"/>
                </a:lnTo>
                <a:lnTo>
                  <a:pt x="0" y="5947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25" name="Group 25"/>
          <p:cNvGrpSpPr/>
          <p:nvPr/>
        </p:nvGrpSpPr>
        <p:grpSpPr>
          <a:xfrm>
            <a:off x="17623999" y="809090"/>
            <a:ext cx="464272" cy="411120"/>
            <a:chOff x="0" y="0"/>
            <a:chExt cx="266973" cy="236409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8" name="Freeform 28"/>
          <p:cNvSpPr/>
          <p:nvPr/>
        </p:nvSpPr>
        <p:spPr>
          <a:xfrm>
            <a:off x="17698338" y="874605"/>
            <a:ext cx="315594" cy="280089"/>
          </a:xfrm>
          <a:custGeom>
            <a:avLst/>
            <a:gdLst/>
            <a:ahLst/>
            <a:cxnLst/>
            <a:rect l="l" t="t" r="r" b="b"/>
            <a:pathLst>
              <a:path w="315594" h="280089">
                <a:moveTo>
                  <a:pt x="0" y="0"/>
                </a:moveTo>
                <a:lnTo>
                  <a:pt x="315594" y="0"/>
                </a:lnTo>
                <a:lnTo>
                  <a:pt x="315594" y="280089"/>
                </a:lnTo>
                <a:lnTo>
                  <a:pt x="0" y="2800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9" name="Freeform 29"/>
          <p:cNvSpPr/>
          <p:nvPr/>
        </p:nvSpPr>
        <p:spPr>
          <a:xfrm>
            <a:off x="427723" y="1901484"/>
            <a:ext cx="8583813" cy="7917280"/>
          </a:xfrm>
          <a:custGeom>
            <a:avLst/>
            <a:gdLst/>
            <a:ahLst/>
            <a:cxnLst/>
            <a:rect l="l" t="t" r="r" b="b"/>
            <a:pathLst>
              <a:path w="8583813" h="7917280">
                <a:moveTo>
                  <a:pt x="0" y="0"/>
                </a:moveTo>
                <a:lnTo>
                  <a:pt x="8583813" y="0"/>
                </a:lnTo>
                <a:lnTo>
                  <a:pt x="8583813" y="7917279"/>
                </a:lnTo>
                <a:lnTo>
                  <a:pt x="0" y="79172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0996" t="-8587" r="-27057"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30" name="Group 30"/>
          <p:cNvGrpSpPr/>
          <p:nvPr/>
        </p:nvGrpSpPr>
        <p:grpSpPr>
          <a:xfrm>
            <a:off x="2929442" y="9324986"/>
            <a:ext cx="3597985" cy="348209"/>
            <a:chOff x="0" y="0"/>
            <a:chExt cx="4797313" cy="464279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4797313" cy="464279"/>
              <a:chOff x="0" y="0"/>
              <a:chExt cx="947617" cy="91709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947617" cy="91709"/>
              </a:xfrm>
              <a:custGeom>
                <a:avLst/>
                <a:gdLst/>
                <a:ahLst/>
                <a:cxnLst/>
                <a:rect l="l" t="t" r="r" b="b"/>
                <a:pathLst>
                  <a:path w="947617" h="91709">
                    <a:moveTo>
                      <a:pt x="21517" y="0"/>
                    </a:moveTo>
                    <a:lnTo>
                      <a:pt x="926100" y="0"/>
                    </a:lnTo>
                    <a:cubicBezTo>
                      <a:pt x="931807" y="0"/>
                      <a:pt x="937280" y="2267"/>
                      <a:pt x="941315" y="6302"/>
                    </a:cubicBezTo>
                    <a:cubicBezTo>
                      <a:pt x="945350" y="10338"/>
                      <a:pt x="947617" y="15811"/>
                      <a:pt x="947617" y="21517"/>
                    </a:cubicBezTo>
                    <a:lnTo>
                      <a:pt x="947617" y="70192"/>
                    </a:lnTo>
                    <a:cubicBezTo>
                      <a:pt x="947617" y="75899"/>
                      <a:pt x="945350" y="81372"/>
                      <a:pt x="941315" y="85407"/>
                    </a:cubicBezTo>
                    <a:cubicBezTo>
                      <a:pt x="937280" y="89442"/>
                      <a:pt x="931807" y="91709"/>
                      <a:pt x="926100" y="91709"/>
                    </a:cubicBezTo>
                    <a:lnTo>
                      <a:pt x="21517" y="91709"/>
                    </a:lnTo>
                    <a:cubicBezTo>
                      <a:pt x="9634" y="91709"/>
                      <a:pt x="0" y="82076"/>
                      <a:pt x="0" y="70192"/>
                    </a:cubicBezTo>
                    <a:lnTo>
                      <a:pt x="0" y="21517"/>
                    </a:lnTo>
                    <a:cubicBezTo>
                      <a:pt x="0" y="15811"/>
                      <a:pt x="2267" y="10338"/>
                      <a:pt x="6302" y="6302"/>
                    </a:cubicBezTo>
                    <a:cubicBezTo>
                      <a:pt x="10338" y="2267"/>
                      <a:pt x="15811" y="0"/>
                      <a:pt x="21517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86C13">
                      <a:alpha val="42000"/>
                    </a:srgbClr>
                  </a:gs>
                  <a:gs pos="16667">
                    <a:srgbClr val="000000">
                      <a:alpha val="100000"/>
                    </a:srgbClr>
                  </a:gs>
                  <a:gs pos="33333">
                    <a:srgbClr val="1E1A17">
                      <a:alpha val="41000"/>
                    </a:srgbClr>
                  </a:gs>
                  <a:gs pos="50000">
                    <a:srgbClr val="CA250C">
                      <a:alpha val="69000"/>
                    </a:srgbClr>
                  </a:gs>
                  <a:gs pos="66667">
                    <a:srgbClr val="DB5A08">
                      <a:alpha val="54500"/>
                    </a:srgbClr>
                  </a:gs>
                  <a:gs pos="83333">
                    <a:srgbClr val="000000">
                      <a:alpha val="100000"/>
                    </a:srgbClr>
                  </a:gs>
                  <a:gs pos="100000">
                    <a:srgbClr val="DB5A08">
                      <a:alpha val="52000"/>
                    </a:srgbClr>
                  </a:gs>
                </a:gsLst>
                <a:path path="circle">
                  <a:fillToRect l="50000" t="50000" r="50000" b="50000"/>
                </a:path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33" name="TextBox 33"/>
              <p:cNvSpPr txBox="1"/>
              <p:nvPr/>
            </p:nvSpPr>
            <p:spPr>
              <a:xfrm>
                <a:off x="0" y="-66675"/>
                <a:ext cx="947617" cy="15838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546130" y="7921"/>
              <a:ext cx="3773179" cy="455516"/>
              <a:chOff x="0" y="0"/>
              <a:chExt cx="745319" cy="89978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745319" cy="89978"/>
              </a:xfrm>
              <a:custGeom>
                <a:avLst/>
                <a:gdLst/>
                <a:ahLst/>
                <a:cxnLst/>
                <a:rect l="l" t="t" r="r" b="b"/>
                <a:pathLst>
                  <a:path w="745319" h="89978">
                    <a:moveTo>
                      <a:pt x="27358" y="0"/>
                    </a:moveTo>
                    <a:lnTo>
                      <a:pt x="717962" y="0"/>
                    </a:lnTo>
                    <a:cubicBezTo>
                      <a:pt x="733071" y="0"/>
                      <a:pt x="745319" y="12248"/>
                      <a:pt x="745319" y="27358"/>
                    </a:cubicBezTo>
                    <a:lnTo>
                      <a:pt x="745319" y="62621"/>
                    </a:lnTo>
                    <a:cubicBezTo>
                      <a:pt x="745319" y="69876"/>
                      <a:pt x="742437" y="76835"/>
                      <a:pt x="737306" y="81966"/>
                    </a:cubicBezTo>
                    <a:cubicBezTo>
                      <a:pt x="732176" y="87096"/>
                      <a:pt x="725217" y="89978"/>
                      <a:pt x="717962" y="89978"/>
                    </a:cubicBezTo>
                    <a:lnTo>
                      <a:pt x="27358" y="89978"/>
                    </a:lnTo>
                    <a:cubicBezTo>
                      <a:pt x="12248" y="89978"/>
                      <a:pt x="0" y="77730"/>
                      <a:pt x="0" y="62621"/>
                    </a:cubicBezTo>
                    <a:lnTo>
                      <a:pt x="0" y="27358"/>
                    </a:lnTo>
                    <a:cubicBezTo>
                      <a:pt x="0" y="20102"/>
                      <a:pt x="2882" y="13143"/>
                      <a:pt x="8013" y="8013"/>
                    </a:cubicBezTo>
                    <a:cubicBezTo>
                      <a:pt x="13143" y="2882"/>
                      <a:pt x="20102" y="0"/>
                      <a:pt x="2735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44700">
                      <a:alpha val="100000"/>
                    </a:srgbClr>
                  </a:gs>
                  <a:gs pos="33333">
                    <a:srgbClr val="E6752C">
                      <a:alpha val="100000"/>
                    </a:srgbClr>
                  </a:gs>
                  <a:gs pos="66667">
                    <a:srgbClr val="CA250C">
                      <a:alpha val="100000"/>
                    </a:srgbClr>
                  </a:gs>
                  <a:gs pos="100000">
                    <a:srgbClr val="FF6705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36" name="TextBox 36"/>
              <p:cNvSpPr txBox="1"/>
              <p:nvPr/>
            </p:nvSpPr>
            <p:spPr>
              <a:xfrm>
                <a:off x="0" y="-66675"/>
                <a:ext cx="745319" cy="15665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sp>
          <p:nvSpPr>
            <p:cNvPr id="37" name="TextBox 37"/>
            <p:cNvSpPr txBox="1"/>
            <p:nvPr/>
          </p:nvSpPr>
          <p:spPr>
            <a:xfrm>
              <a:off x="1451217" y="102663"/>
              <a:ext cx="1539280" cy="242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Exemplo: “Kick-off”</a:t>
              </a:r>
            </a:p>
          </p:txBody>
        </p:sp>
        <p:sp>
          <p:nvSpPr>
            <p:cNvPr id="38" name="Freeform 38"/>
            <p:cNvSpPr/>
            <p:nvPr/>
          </p:nvSpPr>
          <p:spPr>
            <a:xfrm>
              <a:off x="3134554" y="51529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0" y="0"/>
                  </a:lnTo>
                  <a:lnTo>
                    <a:pt x="366850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39" name="Freeform 39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0" name="TextBox 40"/>
          <p:cNvSpPr txBox="1"/>
          <p:nvPr/>
        </p:nvSpPr>
        <p:spPr>
          <a:xfrm>
            <a:off x="9541866" y="8497581"/>
            <a:ext cx="8411674" cy="817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(a analisar caso a caso)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9541866" y="6207739"/>
            <a:ext cx="8344754" cy="1063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EEEEEE"/>
                </a:solidFill>
                <a:latin typeface="Poppins"/>
                <a:ea typeface="Poppins"/>
                <a:cs typeface="Poppins"/>
                <a:sym typeface="Poppins"/>
              </a:rPr>
              <a:t>Passatempos | Ponto de Venda | Publishing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EEEEEE"/>
                </a:solidFill>
                <a:latin typeface="Poppins"/>
                <a:ea typeface="Poppins"/>
                <a:cs typeface="Poppins"/>
                <a:sym typeface="Poppins"/>
              </a:rPr>
              <a:t>Redes Sociais | Digital | Eventos com Público ou Corporate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EEEEEE"/>
                </a:solidFill>
                <a:latin typeface="Poppins"/>
                <a:ea typeface="Poppins"/>
                <a:cs typeface="Poppins"/>
                <a:sym typeface="Poppins"/>
              </a:rPr>
              <a:t>Produtos MasterChef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9501078" y="5764432"/>
            <a:ext cx="8411674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Segmentos: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9575326" y="2314748"/>
            <a:ext cx="8344754" cy="2825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marca </a:t>
            </a: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“MasterChef”</a:t>
            </a:r>
            <a:r>
              <a:rPr lang="en-US" sz="1999">
                <a:solidFill>
                  <a:srgbClr val="CC592C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é uma referência no mundo com reconhecimento imediato do público/consumidor.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credibilidade e qualidade são elementos-chave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que a marca transmite.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 licenciamento permite promover conteúdos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em torno de um formato mundialmente reconhecido.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Estes conteúdos estendem-se para outras plataformas, com o objetivo de “alimentar” a relação com os consumidores.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590675" y="704850"/>
            <a:ext cx="7550814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LICENCIAMENTO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4710629" cy="6933088"/>
            <a:chOff x="0" y="0"/>
            <a:chExt cx="1461588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61588" cy="2151160"/>
            </a:xfrm>
            <a:custGeom>
              <a:avLst/>
              <a:gdLst/>
              <a:ahLst/>
              <a:cxnLst/>
              <a:rect l="l" t="t" r="r" b="b"/>
              <a:pathLst>
                <a:path w="1461588" h="2151160">
                  <a:moveTo>
                    <a:pt x="24653" y="0"/>
                  </a:moveTo>
                  <a:lnTo>
                    <a:pt x="1436935" y="0"/>
                  </a:lnTo>
                  <a:cubicBezTo>
                    <a:pt x="1450551" y="0"/>
                    <a:pt x="1461588" y="11037"/>
                    <a:pt x="1461588" y="24653"/>
                  </a:cubicBezTo>
                  <a:lnTo>
                    <a:pt x="1461588" y="2126508"/>
                  </a:lnTo>
                  <a:cubicBezTo>
                    <a:pt x="1461588" y="2140123"/>
                    <a:pt x="1450551" y="2151160"/>
                    <a:pt x="1436935" y="2151160"/>
                  </a:cubicBezTo>
                  <a:lnTo>
                    <a:pt x="24653" y="2151160"/>
                  </a:lnTo>
                  <a:cubicBezTo>
                    <a:pt x="11037" y="2151160"/>
                    <a:pt x="0" y="2140123"/>
                    <a:pt x="0" y="2126508"/>
                  </a:cubicBezTo>
                  <a:lnTo>
                    <a:pt x="0" y="24653"/>
                  </a:lnTo>
                  <a:cubicBezTo>
                    <a:pt x="0" y="11037"/>
                    <a:pt x="11037" y="0"/>
                    <a:pt x="2465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1461588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45496" y="2262641"/>
            <a:ext cx="4005211" cy="6484633"/>
            <a:chOff x="0" y="0"/>
            <a:chExt cx="416098" cy="67368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16098" cy="673683"/>
            </a:xfrm>
            <a:custGeom>
              <a:avLst/>
              <a:gdLst/>
              <a:ahLst/>
              <a:cxnLst/>
              <a:rect l="l" t="t" r="r" b="b"/>
              <a:pathLst>
                <a:path w="416098" h="673683">
                  <a:moveTo>
                    <a:pt x="28994" y="0"/>
                  </a:moveTo>
                  <a:lnTo>
                    <a:pt x="387104" y="0"/>
                  </a:lnTo>
                  <a:cubicBezTo>
                    <a:pt x="403117" y="0"/>
                    <a:pt x="416098" y="12981"/>
                    <a:pt x="416098" y="28994"/>
                  </a:cubicBezTo>
                  <a:lnTo>
                    <a:pt x="416098" y="644689"/>
                  </a:lnTo>
                  <a:cubicBezTo>
                    <a:pt x="416098" y="652379"/>
                    <a:pt x="413043" y="659753"/>
                    <a:pt x="407606" y="665191"/>
                  </a:cubicBezTo>
                  <a:cubicBezTo>
                    <a:pt x="402168" y="670628"/>
                    <a:pt x="394793" y="673683"/>
                    <a:pt x="387104" y="673683"/>
                  </a:cubicBezTo>
                  <a:lnTo>
                    <a:pt x="28994" y="673683"/>
                  </a:lnTo>
                  <a:cubicBezTo>
                    <a:pt x="12981" y="673683"/>
                    <a:pt x="0" y="660702"/>
                    <a:pt x="0" y="644689"/>
                  </a:cubicBezTo>
                  <a:lnTo>
                    <a:pt x="0" y="28994"/>
                  </a:lnTo>
                  <a:cubicBezTo>
                    <a:pt x="0" y="12981"/>
                    <a:pt x="12981" y="0"/>
                    <a:pt x="28994" y="0"/>
                  </a:cubicBezTo>
                  <a:close/>
                </a:path>
              </a:pathLst>
            </a:custGeom>
            <a:blipFill>
              <a:blip r:embed="rId2"/>
              <a:stretch>
                <a:fillRect l="-77925" t="-2506" r="-70707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5065596" y="3029980"/>
            <a:ext cx="13004039" cy="6933088"/>
            <a:chOff x="0" y="0"/>
            <a:chExt cx="4034822" cy="215116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034822" cy="2151160"/>
            </a:xfrm>
            <a:custGeom>
              <a:avLst/>
              <a:gdLst/>
              <a:ahLst/>
              <a:cxnLst/>
              <a:rect l="l" t="t" r="r" b="b"/>
              <a:pathLst>
                <a:path w="4034822" h="2151160">
                  <a:moveTo>
                    <a:pt x="8930" y="0"/>
                  </a:moveTo>
                  <a:lnTo>
                    <a:pt x="4025892" y="0"/>
                  </a:lnTo>
                  <a:cubicBezTo>
                    <a:pt x="4030824" y="0"/>
                    <a:pt x="4034822" y="3998"/>
                    <a:pt x="4034822" y="8930"/>
                  </a:cubicBezTo>
                  <a:lnTo>
                    <a:pt x="4034822" y="2142230"/>
                  </a:lnTo>
                  <a:cubicBezTo>
                    <a:pt x="4034822" y="2147162"/>
                    <a:pt x="4030824" y="2151160"/>
                    <a:pt x="4025892" y="2151160"/>
                  </a:cubicBezTo>
                  <a:lnTo>
                    <a:pt x="8930" y="2151160"/>
                  </a:lnTo>
                  <a:cubicBezTo>
                    <a:pt x="3998" y="2151160"/>
                    <a:pt x="0" y="2147162"/>
                    <a:pt x="0" y="2142230"/>
                  </a:cubicBezTo>
                  <a:lnTo>
                    <a:pt x="0" y="8930"/>
                  </a:lnTo>
                  <a:cubicBezTo>
                    <a:pt x="0" y="3998"/>
                    <a:pt x="3998" y="0"/>
                    <a:pt x="89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66675"/>
              <a:ext cx="403482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5243257" y="1906932"/>
            <a:ext cx="12676823" cy="7928467"/>
            <a:chOff x="0" y="0"/>
            <a:chExt cx="3933295" cy="246000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933295" cy="2460001"/>
            </a:xfrm>
            <a:custGeom>
              <a:avLst/>
              <a:gdLst/>
              <a:ahLst/>
              <a:cxnLst/>
              <a:rect l="l" t="t" r="r" b="b"/>
              <a:pathLst>
                <a:path w="3933295" h="2460001">
                  <a:moveTo>
                    <a:pt x="9161" y="0"/>
                  </a:moveTo>
                  <a:lnTo>
                    <a:pt x="3924135" y="0"/>
                  </a:lnTo>
                  <a:cubicBezTo>
                    <a:pt x="3929194" y="0"/>
                    <a:pt x="3933295" y="4101"/>
                    <a:pt x="3933295" y="9161"/>
                  </a:cubicBezTo>
                  <a:lnTo>
                    <a:pt x="3933295" y="2450840"/>
                  </a:lnTo>
                  <a:cubicBezTo>
                    <a:pt x="3933295" y="2455900"/>
                    <a:pt x="3929194" y="2460001"/>
                    <a:pt x="3924135" y="2460001"/>
                  </a:cubicBezTo>
                  <a:lnTo>
                    <a:pt x="9161" y="2460001"/>
                  </a:lnTo>
                  <a:cubicBezTo>
                    <a:pt x="4101" y="2460001"/>
                    <a:pt x="0" y="2455900"/>
                    <a:pt x="0" y="2450840"/>
                  </a:cubicBezTo>
                  <a:lnTo>
                    <a:pt x="0" y="9161"/>
                  </a:lnTo>
                  <a:cubicBezTo>
                    <a:pt x="0" y="4101"/>
                    <a:pt x="4101" y="0"/>
                    <a:pt x="9161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3933295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5732171" y="2661661"/>
            <a:ext cx="5228272" cy="2872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Formato publicitário que utiliza elementos oficiais do programa, como a imagem, o décor, o ambiente e a própria narrativa, para reforçar a notoriedade e a credibilidade da mensagem.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endParaRPr lang="en-US" sz="14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Desta forma é possível associar, de forma muito cuidada e com elevada qualidade, a marca e os seus valores, aos conteúdos do programa.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endParaRPr lang="en-US" sz="14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Duração de até 30”.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Emissão em break durante o período de licenciamento adquirido.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endParaRPr lang="en-US" sz="12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1813636" y="3361470"/>
            <a:ext cx="5715000" cy="1424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Espaço publicitário com elementos do programa e conteúdo guionado de acordo com briefing da marca, garantindo maior autenticidade e envolvimento.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endParaRPr lang="en-US" sz="14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Duração de até 60”.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Emissão junto ao programa, na 1ª ou ultima posição do break.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7623999" y="809090"/>
            <a:ext cx="464272" cy="411120"/>
            <a:chOff x="0" y="0"/>
            <a:chExt cx="266973" cy="23640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17698338" y="874605"/>
            <a:ext cx="315594" cy="280089"/>
          </a:xfrm>
          <a:custGeom>
            <a:avLst/>
            <a:gdLst/>
            <a:ahLst/>
            <a:cxnLst/>
            <a:rect l="l" t="t" r="r" b="b"/>
            <a:pathLst>
              <a:path w="315594" h="280089">
                <a:moveTo>
                  <a:pt x="0" y="0"/>
                </a:moveTo>
                <a:lnTo>
                  <a:pt x="315594" y="0"/>
                </a:lnTo>
                <a:lnTo>
                  <a:pt x="315594" y="280089"/>
                </a:lnTo>
                <a:lnTo>
                  <a:pt x="0" y="2800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22" name="Group 22"/>
          <p:cNvGrpSpPr/>
          <p:nvPr/>
        </p:nvGrpSpPr>
        <p:grpSpPr>
          <a:xfrm>
            <a:off x="11453034" y="6286500"/>
            <a:ext cx="73822" cy="1696269"/>
            <a:chOff x="0" y="0"/>
            <a:chExt cx="22905" cy="52630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2905" cy="526309"/>
            </a:xfrm>
            <a:custGeom>
              <a:avLst/>
              <a:gdLst/>
              <a:ahLst/>
              <a:cxnLst/>
              <a:rect l="l" t="t" r="r" b="b"/>
              <a:pathLst>
                <a:path w="22905" h="526309">
                  <a:moveTo>
                    <a:pt x="11452" y="0"/>
                  </a:moveTo>
                  <a:lnTo>
                    <a:pt x="11452" y="0"/>
                  </a:lnTo>
                  <a:cubicBezTo>
                    <a:pt x="17778" y="0"/>
                    <a:pt x="22905" y="5127"/>
                    <a:pt x="22905" y="11452"/>
                  </a:cubicBezTo>
                  <a:lnTo>
                    <a:pt x="22905" y="514857"/>
                  </a:lnTo>
                  <a:cubicBezTo>
                    <a:pt x="22905" y="521182"/>
                    <a:pt x="17778" y="526309"/>
                    <a:pt x="11452" y="526309"/>
                  </a:cubicBezTo>
                  <a:lnTo>
                    <a:pt x="11452" y="526309"/>
                  </a:lnTo>
                  <a:cubicBezTo>
                    <a:pt x="5127" y="526309"/>
                    <a:pt x="0" y="521182"/>
                    <a:pt x="0" y="514857"/>
                  </a:cubicBezTo>
                  <a:lnTo>
                    <a:pt x="0" y="11452"/>
                  </a:lnTo>
                  <a:cubicBezTo>
                    <a:pt x="0" y="5127"/>
                    <a:pt x="5127" y="0"/>
                    <a:pt x="11452" y="0"/>
                  </a:cubicBezTo>
                  <a:close/>
                </a:path>
              </a:pathLst>
            </a:custGeom>
            <a:solidFill>
              <a:srgbClr val="FF6705">
                <a:alpha val="24706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66675"/>
              <a:ext cx="22905" cy="5929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5501756" y="2054679"/>
            <a:ext cx="5689102" cy="35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Spot licenciado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1565387" y="2054679"/>
            <a:ext cx="5715000" cy="35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Telepromoções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5251809" y="8755981"/>
            <a:ext cx="12628151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Notas: </a:t>
            </a:r>
          </a:p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Os valores de produção são indicativos, sendo sujeitos a reavaliação mediante o briefing do anunciante;</a:t>
            </a:r>
          </a:p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Não está incluído cachets do(s) Chef(s) envolvido(s);</a:t>
            </a:r>
          </a:p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Valorização de media de acordo com negociação do anunciante e plano de meios envolvido.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>
            <a:off x="398611" y="788602"/>
            <a:ext cx="689690" cy="480196"/>
          </a:xfrm>
          <a:custGeom>
            <a:avLst/>
            <a:gdLst/>
            <a:ahLst/>
            <a:cxnLst/>
            <a:rect l="l" t="t" r="r" b="b"/>
            <a:pathLst>
              <a:path w="689690" h="480196">
                <a:moveTo>
                  <a:pt x="0" y="0"/>
                </a:moveTo>
                <a:lnTo>
                  <a:pt x="689690" y="0"/>
                </a:lnTo>
                <a:lnTo>
                  <a:pt x="689690" y="480196"/>
                </a:lnTo>
                <a:lnTo>
                  <a:pt x="0" y="48019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1590675" y="705164"/>
            <a:ext cx="10242535" cy="6879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27"/>
              </a:lnSpc>
              <a:spcBef>
                <a:spcPct val="0"/>
              </a:spcBef>
            </a:pPr>
            <a:r>
              <a:rPr lang="en-US" sz="4599" u="none" strike="noStrike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SPOT LICENCIADO | TELEPROMOÇÕES</a:t>
            </a:r>
          </a:p>
        </p:txBody>
      </p:sp>
      <p:sp>
        <p:nvSpPr>
          <p:cNvPr id="33" name="Freeform 33"/>
          <p:cNvSpPr/>
          <p:nvPr/>
        </p:nvSpPr>
        <p:spPr>
          <a:xfrm>
            <a:off x="14422887" y="6096000"/>
            <a:ext cx="496499" cy="554657"/>
          </a:xfrm>
          <a:custGeom>
            <a:avLst/>
            <a:gdLst/>
            <a:ahLst/>
            <a:cxnLst/>
            <a:rect l="l" t="t" r="r" b="b"/>
            <a:pathLst>
              <a:path w="496499" h="554657">
                <a:moveTo>
                  <a:pt x="0" y="0"/>
                </a:moveTo>
                <a:lnTo>
                  <a:pt x="496499" y="0"/>
                </a:lnTo>
                <a:lnTo>
                  <a:pt x="496499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778" r="-577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4" name="Freeform 34"/>
          <p:cNvSpPr/>
          <p:nvPr/>
        </p:nvSpPr>
        <p:spPr>
          <a:xfrm>
            <a:off x="8098057" y="6143625"/>
            <a:ext cx="496499" cy="554657"/>
          </a:xfrm>
          <a:custGeom>
            <a:avLst/>
            <a:gdLst/>
            <a:ahLst/>
            <a:cxnLst/>
            <a:rect l="l" t="t" r="r" b="b"/>
            <a:pathLst>
              <a:path w="496499" h="554657">
                <a:moveTo>
                  <a:pt x="0" y="0"/>
                </a:moveTo>
                <a:lnTo>
                  <a:pt x="496500" y="0"/>
                </a:lnTo>
                <a:lnTo>
                  <a:pt x="496500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778" r="-5778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5" name="TextBox 35"/>
          <p:cNvSpPr txBox="1"/>
          <p:nvPr/>
        </p:nvSpPr>
        <p:spPr>
          <a:xfrm>
            <a:off x="11526856" y="6695758"/>
            <a:ext cx="6380262" cy="45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536381" y="7143023"/>
            <a:ext cx="6370737" cy="35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7.000€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243257" y="6696075"/>
            <a:ext cx="6200252" cy="817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(a analisar caso a caso)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1526856" y="7544528"/>
            <a:ext cx="6380262" cy="850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+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Media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(negociação com o cliente)</a:t>
            </a:r>
          </a:p>
        </p:txBody>
      </p:sp>
      <p:grpSp>
        <p:nvGrpSpPr>
          <p:cNvPr id="39" name="Group 39"/>
          <p:cNvGrpSpPr/>
          <p:nvPr/>
        </p:nvGrpSpPr>
        <p:grpSpPr>
          <a:xfrm>
            <a:off x="645496" y="8910091"/>
            <a:ext cx="4005211" cy="348209"/>
            <a:chOff x="0" y="0"/>
            <a:chExt cx="1054870" cy="91709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054870" cy="91709"/>
            </a:xfrm>
            <a:custGeom>
              <a:avLst/>
              <a:gdLst/>
              <a:ahLst/>
              <a:cxnLst/>
              <a:rect l="l" t="t" r="r" b="b"/>
              <a:pathLst>
                <a:path w="1054870" h="91709">
                  <a:moveTo>
                    <a:pt x="19330" y="0"/>
                  </a:moveTo>
                  <a:lnTo>
                    <a:pt x="1035541" y="0"/>
                  </a:lnTo>
                  <a:cubicBezTo>
                    <a:pt x="1040667" y="0"/>
                    <a:pt x="1045584" y="2037"/>
                    <a:pt x="1049209" y="5662"/>
                  </a:cubicBezTo>
                  <a:cubicBezTo>
                    <a:pt x="1052834" y="9287"/>
                    <a:pt x="1054870" y="14203"/>
                    <a:pt x="1054870" y="19330"/>
                  </a:cubicBezTo>
                  <a:lnTo>
                    <a:pt x="1054870" y="72380"/>
                  </a:lnTo>
                  <a:cubicBezTo>
                    <a:pt x="1054870" y="83055"/>
                    <a:pt x="1046216" y="91709"/>
                    <a:pt x="1035541" y="91709"/>
                  </a:cubicBezTo>
                  <a:lnTo>
                    <a:pt x="19330" y="91709"/>
                  </a:lnTo>
                  <a:cubicBezTo>
                    <a:pt x="8654" y="91709"/>
                    <a:pt x="0" y="83055"/>
                    <a:pt x="0" y="72380"/>
                  </a:cubicBezTo>
                  <a:lnTo>
                    <a:pt x="0" y="19330"/>
                  </a:lnTo>
                  <a:cubicBezTo>
                    <a:pt x="0" y="8654"/>
                    <a:pt x="8654" y="0"/>
                    <a:pt x="193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86C13">
                    <a:alpha val="42000"/>
                  </a:srgbClr>
                </a:gs>
                <a:gs pos="16667">
                  <a:srgbClr val="000000">
                    <a:alpha val="100000"/>
                  </a:srgbClr>
                </a:gs>
                <a:gs pos="33333">
                  <a:srgbClr val="1E1A17">
                    <a:alpha val="41000"/>
                  </a:srgbClr>
                </a:gs>
                <a:gs pos="50000">
                  <a:srgbClr val="CA250C">
                    <a:alpha val="69000"/>
                  </a:srgbClr>
                </a:gs>
                <a:gs pos="66667">
                  <a:srgbClr val="DB5A08">
                    <a:alpha val="54500"/>
                  </a:srgbClr>
                </a:gs>
                <a:gs pos="83333">
                  <a:srgbClr val="000000">
                    <a:alpha val="100000"/>
                  </a:srgbClr>
                </a:gs>
                <a:gs pos="100000">
                  <a:srgbClr val="DB5A08">
                    <a:alpha val="52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-66675"/>
              <a:ext cx="1054870" cy="15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645496" y="9429119"/>
            <a:ext cx="4005211" cy="348209"/>
            <a:chOff x="0" y="0"/>
            <a:chExt cx="1054870" cy="91709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054870" cy="91709"/>
            </a:xfrm>
            <a:custGeom>
              <a:avLst/>
              <a:gdLst/>
              <a:ahLst/>
              <a:cxnLst/>
              <a:rect l="l" t="t" r="r" b="b"/>
              <a:pathLst>
                <a:path w="1054870" h="91709">
                  <a:moveTo>
                    <a:pt x="19330" y="0"/>
                  </a:moveTo>
                  <a:lnTo>
                    <a:pt x="1035541" y="0"/>
                  </a:lnTo>
                  <a:cubicBezTo>
                    <a:pt x="1040667" y="0"/>
                    <a:pt x="1045584" y="2037"/>
                    <a:pt x="1049209" y="5662"/>
                  </a:cubicBezTo>
                  <a:cubicBezTo>
                    <a:pt x="1052834" y="9287"/>
                    <a:pt x="1054870" y="14203"/>
                    <a:pt x="1054870" y="19330"/>
                  </a:cubicBezTo>
                  <a:lnTo>
                    <a:pt x="1054870" y="72380"/>
                  </a:lnTo>
                  <a:cubicBezTo>
                    <a:pt x="1054870" y="83055"/>
                    <a:pt x="1046216" y="91709"/>
                    <a:pt x="1035541" y="91709"/>
                  </a:cubicBezTo>
                  <a:lnTo>
                    <a:pt x="19330" y="91709"/>
                  </a:lnTo>
                  <a:cubicBezTo>
                    <a:pt x="8654" y="91709"/>
                    <a:pt x="0" y="83055"/>
                    <a:pt x="0" y="72380"/>
                  </a:cubicBezTo>
                  <a:lnTo>
                    <a:pt x="0" y="19330"/>
                  </a:lnTo>
                  <a:cubicBezTo>
                    <a:pt x="0" y="8654"/>
                    <a:pt x="8654" y="0"/>
                    <a:pt x="193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86C13">
                    <a:alpha val="42000"/>
                  </a:srgbClr>
                </a:gs>
                <a:gs pos="16667">
                  <a:srgbClr val="000000">
                    <a:alpha val="100000"/>
                  </a:srgbClr>
                </a:gs>
                <a:gs pos="33333">
                  <a:srgbClr val="1E1A17">
                    <a:alpha val="41000"/>
                  </a:srgbClr>
                </a:gs>
                <a:gs pos="50000">
                  <a:srgbClr val="CA250C">
                    <a:alpha val="69000"/>
                  </a:srgbClr>
                </a:gs>
                <a:gs pos="66667">
                  <a:srgbClr val="DB5A08">
                    <a:alpha val="54500"/>
                  </a:srgbClr>
                </a:gs>
                <a:gs pos="83333">
                  <a:srgbClr val="000000">
                    <a:alpha val="100000"/>
                  </a:srgbClr>
                </a:gs>
                <a:gs pos="100000">
                  <a:srgbClr val="DB5A08">
                    <a:alpha val="52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0" y="-66675"/>
              <a:ext cx="1054870" cy="1583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1233160" y="8916663"/>
            <a:ext cx="2829884" cy="341637"/>
            <a:chOff x="0" y="0"/>
            <a:chExt cx="745319" cy="89978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745319" cy="89978"/>
            </a:xfrm>
            <a:custGeom>
              <a:avLst/>
              <a:gdLst/>
              <a:ahLst/>
              <a:cxnLst/>
              <a:rect l="l" t="t" r="r" b="b"/>
              <a:pathLst>
                <a:path w="745319" h="89978">
                  <a:moveTo>
                    <a:pt x="27358" y="0"/>
                  </a:moveTo>
                  <a:lnTo>
                    <a:pt x="717962" y="0"/>
                  </a:lnTo>
                  <a:cubicBezTo>
                    <a:pt x="733071" y="0"/>
                    <a:pt x="745319" y="12248"/>
                    <a:pt x="745319" y="27358"/>
                  </a:cubicBezTo>
                  <a:lnTo>
                    <a:pt x="745319" y="62621"/>
                  </a:lnTo>
                  <a:cubicBezTo>
                    <a:pt x="745319" y="69876"/>
                    <a:pt x="742437" y="76835"/>
                    <a:pt x="737306" y="81966"/>
                  </a:cubicBezTo>
                  <a:cubicBezTo>
                    <a:pt x="732176" y="87096"/>
                    <a:pt x="725217" y="89978"/>
                    <a:pt x="717962" y="89978"/>
                  </a:cubicBezTo>
                  <a:lnTo>
                    <a:pt x="27358" y="89978"/>
                  </a:lnTo>
                  <a:cubicBezTo>
                    <a:pt x="12248" y="89978"/>
                    <a:pt x="0" y="77730"/>
                    <a:pt x="0" y="62621"/>
                  </a:cubicBezTo>
                  <a:lnTo>
                    <a:pt x="0" y="27358"/>
                  </a:lnTo>
                  <a:cubicBezTo>
                    <a:pt x="0" y="20102"/>
                    <a:pt x="2882" y="13143"/>
                    <a:pt x="8013" y="8013"/>
                  </a:cubicBezTo>
                  <a:cubicBezTo>
                    <a:pt x="13143" y="2882"/>
                    <a:pt x="20102" y="0"/>
                    <a:pt x="273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44700">
                    <a:alpha val="100000"/>
                  </a:srgbClr>
                </a:gs>
                <a:gs pos="33333">
                  <a:srgbClr val="E6752C">
                    <a:alpha val="100000"/>
                  </a:srgbClr>
                </a:gs>
                <a:gs pos="66667">
                  <a:srgbClr val="CA250C">
                    <a:alpha val="100000"/>
                  </a:srgbClr>
                </a:gs>
                <a:gs pos="100000">
                  <a:srgbClr val="FF6705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0" y="-66675"/>
              <a:ext cx="745319" cy="1566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48" name="Group 48"/>
          <p:cNvGrpSpPr/>
          <p:nvPr/>
        </p:nvGrpSpPr>
        <p:grpSpPr>
          <a:xfrm>
            <a:off x="1233160" y="9435691"/>
            <a:ext cx="2829884" cy="341637"/>
            <a:chOff x="0" y="0"/>
            <a:chExt cx="745319" cy="89978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745319" cy="89978"/>
            </a:xfrm>
            <a:custGeom>
              <a:avLst/>
              <a:gdLst/>
              <a:ahLst/>
              <a:cxnLst/>
              <a:rect l="l" t="t" r="r" b="b"/>
              <a:pathLst>
                <a:path w="745319" h="89978">
                  <a:moveTo>
                    <a:pt x="27358" y="0"/>
                  </a:moveTo>
                  <a:lnTo>
                    <a:pt x="717962" y="0"/>
                  </a:lnTo>
                  <a:cubicBezTo>
                    <a:pt x="733071" y="0"/>
                    <a:pt x="745319" y="12248"/>
                    <a:pt x="745319" y="27358"/>
                  </a:cubicBezTo>
                  <a:lnTo>
                    <a:pt x="745319" y="62621"/>
                  </a:lnTo>
                  <a:cubicBezTo>
                    <a:pt x="745319" y="69876"/>
                    <a:pt x="742437" y="76835"/>
                    <a:pt x="737306" y="81966"/>
                  </a:cubicBezTo>
                  <a:cubicBezTo>
                    <a:pt x="732176" y="87096"/>
                    <a:pt x="725217" y="89978"/>
                    <a:pt x="717962" y="89978"/>
                  </a:cubicBezTo>
                  <a:lnTo>
                    <a:pt x="27358" y="89978"/>
                  </a:lnTo>
                  <a:cubicBezTo>
                    <a:pt x="12248" y="89978"/>
                    <a:pt x="0" y="77730"/>
                    <a:pt x="0" y="62621"/>
                  </a:cubicBezTo>
                  <a:lnTo>
                    <a:pt x="0" y="27358"/>
                  </a:lnTo>
                  <a:cubicBezTo>
                    <a:pt x="0" y="20102"/>
                    <a:pt x="2882" y="13143"/>
                    <a:pt x="8013" y="8013"/>
                  </a:cubicBezTo>
                  <a:cubicBezTo>
                    <a:pt x="13143" y="2882"/>
                    <a:pt x="20102" y="0"/>
                    <a:pt x="273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944700">
                    <a:alpha val="100000"/>
                  </a:srgbClr>
                </a:gs>
                <a:gs pos="33333">
                  <a:srgbClr val="E6752C">
                    <a:alpha val="100000"/>
                  </a:srgbClr>
                </a:gs>
                <a:gs pos="66667">
                  <a:srgbClr val="CA250C">
                    <a:alpha val="100000"/>
                  </a:srgbClr>
                </a:gs>
                <a:gs pos="100000">
                  <a:srgbClr val="FF6705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50" name="TextBox 50"/>
            <p:cNvSpPr txBox="1"/>
            <p:nvPr/>
          </p:nvSpPr>
          <p:spPr>
            <a:xfrm>
              <a:off x="0" y="-66675"/>
              <a:ext cx="745319" cy="1566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1214110" y="8949369"/>
            <a:ext cx="2466824" cy="275138"/>
            <a:chOff x="0" y="0"/>
            <a:chExt cx="3289099" cy="366851"/>
          </a:xfrm>
        </p:grpSpPr>
        <p:sp>
          <p:nvSpPr>
            <p:cNvPr id="52" name="TextBox 52"/>
            <p:cNvSpPr txBox="1"/>
            <p:nvPr/>
          </p:nvSpPr>
          <p:spPr>
            <a:xfrm>
              <a:off x="0" y="51134"/>
              <a:ext cx="3289099" cy="2423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Exemplo: “Spot Licenciado”</a:t>
              </a:r>
            </a:p>
          </p:txBody>
        </p:sp>
        <p:sp>
          <p:nvSpPr>
            <p:cNvPr id="53" name="Freeform 53"/>
            <p:cNvSpPr/>
            <p:nvPr/>
          </p:nvSpPr>
          <p:spPr>
            <a:xfrm>
              <a:off x="2807948" y="0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1" y="0"/>
                  </a:lnTo>
                  <a:lnTo>
                    <a:pt x="366851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214110" y="9468397"/>
            <a:ext cx="2466824" cy="275138"/>
            <a:chOff x="0" y="0"/>
            <a:chExt cx="3289099" cy="366851"/>
          </a:xfrm>
        </p:grpSpPr>
        <p:sp>
          <p:nvSpPr>
            <p:cNvPr id="55" name="TextBox 55"/>
            <p:cNvSpPr txBox="1"/>
            <p:nvPr/>
          </p:nvSpPr>
          <p:spPr>
            <a:xfrm>
              <a:off x="0" y="51134"/>
              <a:ext cx="3289099" cy="2423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Gravita HUM"/>
                  <a:ea typeface="Gravita HUM"/>
                  <a:cs typeface="Gravita HUM"/>
                  <a:sym typeface="Gravita HUM"/>
                </a:rPr>
                <a:t>Exemplo: “Telepromoção”</a:t>
              </a:r>
            </a:p>
          </p:txBody>
        </p:sp>
        <p:sp>
          <p:nvSpPr>
            <p:cNvPr id="56" name="Freeform 56"/>
            <p:cNvSpPr/>
            <p:nvPr/>
          </p:nvSpPr>
          <p:spPr>
            <a:xfrm>
              <a:off x="2807948" y="0"/>
              <a:ext cx="366851" cy="366851"/>
            </a:xfrm>
            <a:custGeom>
              <a:avLst/>
              <a:gdLst/>
              <a:ahLst/>
              <a:cxnLst/>
              <a:rect l="l" t="t" r="r" b="b"/>
              <a:pathLst>
                <a:path w="366851" h="366851">
                  <a:moveTo>
                    <a:pt x="0" y="0"/>
                  </a:moveTo>
                  <a:lnTo>
                    <a:pt x="366851" y="0"/>
                  </a:lnTo>
                  <a:lnTo>
                    <a:pt x="366851" y="366851"/>
                  </a:lnTo>
                  <a:lnTo>
                    <a:pt x="0" y="3668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57" name="Freeform 57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8074240" cy="6933088"/>
            <a:chOff x="0" y="0"/>
            <a:chExt cx="2505231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05231" cy="2151160"/>
            </a:xfrm>
            <a:custGeom>
              <a:avLst/>
              <a:gdLst/>
              <a:ahLst/>
              <a:cxnLst/>
              <a:rect l="l" t="t" r="r" b="b"/>
              <a:pathLst>
                <a:path w="2505231" h="2151160">
                  <a:moveTo>
                    <a:pt x="14383" y="0"/>
                  </a:moveTo>
                  <a:lnTo>
                    <a:pt x="2490848" y="0"/>
                  </a:lnTo>
                  <a:cubicBezTo>
                    <a:pt x="2494663" y="0"/>
                    <a:pt x="2498321" y="1515"/>
                    <a:pt x="2501018" y="4213"/>
                  </a:cubicBezTo>
                  <a:cubicBezTo>
                    <a:pt x="2503716" y="6910"/>
                    <a:pt x="2505231" y="10568"/>
                    <a:pt x="2505231" y="14383"/>
                  </a:cubicBezTo>
                  <a:lnTo>
                    <a:pt x="2505231" y="2136778"/>
                  </a:lnTo>
                  <a:cubicBezTo>
                    <a:pt x="2505231" y="2144721"/>
                    <a:pt x="2498791" y="2151160"/>
                    <a:pt x="2490848" y="2151160"/>
                  </a:cubicBezTo>
                  <a:lnTo>
                    <a:pt x="14383" y="2151160"/>
                  </a:lnTo>
                  <a:cubicBezTo>
                    <a:pt x="6439" y="2151160"/>
                    <a:pt x="0" y="2144721"/>
                    <a:pt x="0" y="2136778"/>
                  </a:cubicBezTo>
                  <a:lnTo>
                    <a:pt x="0" y="14383"/>
                  </a:lnTo>
                  <a:cubicBezTo>
                    <a:pt x="0" y="10568"/>
                    <a:pt x="1515" y="6910"/>
                    <a:pt x="4213" y="4213"/>
                  </a:cubicBezTo>
                  <a:cubicBezTo>
                    <a:pt x="6910" y="1515"/>
                    <a:pt x="10568" y="0"/>
                    <a:pt x="1438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505231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93186" y="1732249"/>
            <a:ext cx="7550814" cy="7224426"/>
            <a:chOff x="0" y="0"/>
            <a:chExt cx="234282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42825" cy="2241555"/>
            </a:xfrm>
            <a:custGeom>
              <a:avLst/>
              <a:gdLst/>
              <a:ahLst/>
              <a:cxnLst/>
              <a:rect l="l" t="t" r="r" b="b"/>
              <a:pathLst>
                <a:path w="2342825" h="2241555">
                  <a:moveTo>
                    <a:pt x="15380" y="0"/>
                  </a:moveTo>
                  <a:lnTo>
                    <a:pt x="2327446" y="0"/>
                  </a:lnTo>
                  <a:cubicBezTo>
                    <a:pt x="2331525" y="0"/>
                    <a:pt x="2335436" y="1620"/>
                    <a:pt x="2338321" y="4505"/>
                  </a:cubicBezTo>
                  <a:cubicBezTo>
                    <a:pt x="2341205" y="7389"/>
                    <a:pt x="2342825" y="11301"/>
                    <a:pt x="2342825" y="15380"/>
                  </a:cubicBezTo>
                  <a:lnTo>
                    <a:pt x="2342825" y="2226176"/>
                  </a:lnTo>
                  <a:cubicBezTo>
                    <a:pt x="2342825" y="2230255"/>
                    <a:pt x="2341205" y="2234167"/>
                    <a:pt x="2338321" y="2237051"/>
                  </a:cubicBezTo>
                  <a:cubicBezTo>
                    <a:pt x="2335436" y="2239935"/>
                    <a:pt x="2331525" y="2241555"/>
                    <a:pt x="2327446" y="2241555"/>
                  </a:cubicBezTo>
                  <a:lnTo>
                    <a:pt x="15380" y="2241555"/>
                  </a:lnTo>
                  <a:cubicBezTo>
                    <a:pt x="11301" y="2241555"/>
                    <a:pt x="7389" y="2239935"/>
                    <a:pt x="4505" y="2237051"/>
                  </a:cubicBezTo>
                  <a:cubicBezTo>
                    <a:pt x="1620" y="2234167"/>
                    <a:pt x="0" y="2230255"/>
                    <a:pt x="0" y="2226176"/>
                  </a:cubicBezTo>
                  <a:lnTo>
                    <a:pt x="0" y="15380"/>
                  </a:lnTo>
                  <a:cubicBezTo>
                    <a:pt x="0" y="11301"/>
                    <a:pt x="1620" y="7389"/>
                    <a:pt x="4505" y="4505"/>
                  </a:cubicBezTo>
                  <a:cubicBezTo>
                    <a:pt x="7389" y="1620"/>
                    <a:pt x="11301" y="0"/>
                    <a:pt x="1538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34282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051" y="1906932"/>
            <a:ext cx="8602568" cy="7928467"/>
            <a:chOff x="0" y="0"/>
            <a:chExt cx="835905" cy="7704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35905" cy="770403"/>
            </a:xfrm>
            <a:custGeom>
              <a:avLst/>
              <a:gdLst/>
              <a:ahLst/>
              <a:cxnLst/>
              <a:rect l="l" t="t" r="r" b="b"/>
              <a:pathLst>
                <a:path w="835905" h="770403">
                  <a:moveTo>
                    <a:pt x="13499" y="0"/>
                  </a:moveTo>
                  <a:lnTo>
                    <a:pt x="822406" y="0"/>
                  </a:lnTo>
                  <a:cubicBezTo>
                    <a:pt x="825986" y="0"/>
                    <a:pt x="829420" y="1422"/>
                    <a:pt x="831952" y="3954"/>
                  </a:cubicBezTo>
                  <a:cubicBezTo>
                    <a:pt x="834483" y="6485"/>
                    <a:pt x="835905" y="9919"/>
                    <a:pt x="835905" y="13499"/>
                  </a:cubicBezTo>
                  <a:lnTo>
                    <a:pt x="835905" y="756904"/>
                  </a:lnTo>
                  <a:cubicBezTo>
                    <a:pt x="835905" y="760484"/>
                    <a:pt x="834483" y="763918"/>
                    <a:pt x="831952" y="766450"/>
                  </a:cubicBezTo>
                  <a:cubicBezTo>
                    <a:pt x="829420" y="768981"/>
                    <a:pt x="825986" y="770403"/>
                    <a:pt x="822406" y="770403"/>
                  </a:cubicBezTo>
                  <a:lnTo>
                    <a:pt x="13499" y="770403"/>
                  </a:lnTo>
                  <a:cubicBezTo>
                    <a:pt x="9919" y="770403"/>
                    <a:pt x="6485" y="768981"/>
                    <a:pt x="3954" y="766450"/>
                  </a:cubicBezTo>
                  <a:cubicBezTo>
                    <a:pt x="1422" y="763918"/>
                    <a:pt x="0" y="760484"/>
                    <a:pt x="0" y="756904"/>
                  </a:cubicBezTo>
                  <a:lnTo>
                    <a:pt x="0" y="13499"/>
                  </a:lnTo>
                  <a:cubicBezTo>
                    <a:pt x="0" y="9919"/>
                    <a:pt x="1422" y="6485"/>
                    <a:pt x="3954" y="3954"/>
                  </a:cubicBezTo>
                  <a:cubicBezTo>
                    <a:pt x="6485" y="1422"/>
                    <a:pt x="9919" y="0"/>
                    <a:pt x="13499" y="0"/>
                  </a:cubicBezTo>
                  <a:close/>
                </a:path>
              </a:pathLst>
            </a:custGeom>
            <a:blipFill>
              <a:blip r:embed="rId2"/>
              <a:stretch>
                <a:fillRect r="-38245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362365" y="1732249"/>
            <a:ext cx="7896935" cy="7224426"/>
            <a:chOff x="0" y="0"/>
            <a:chExt cx="2450218" cy="22415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50217" cy="2241555"/>
            </a:xfrm>
            <a:custGeom>
              <a:avLst/>
              <a:gdLst/>
              <a:ahLst/>
              <a:cxnLst/>
              <a:rect l="l" t="t" r="r" b="b"/>
              <a:pathLst>
                <a:path w="2450217" h="2241555">
                  <a:moveTo>
                    <a:pt x="14706" y="0"/>
                  </a:moveTo>
                  <a:lnTo>
                    <a:pt x="2435512" y="0"/>
                  </a:lnTo>
                  <a:cubicBezTo>
                    <a:pt x="2443634" y="0"/>
                    <a:pt x="2450217" y="6584"/>
                    <a:pt x="2450217" y="14706"/>
                  </a:cubicBezTo>
                  <a:lnTo>
                    <a:pt x="2450217" y="2226850"/>
                  </a:lnTo>
                  <a:cubicBezTo>
                    <a:pt x="2450217" y="2234972"/>
                    <a:pt x="2443634" y="2241555"/>
                    <a:pt x="2435512" y="2241555"/>
                  </a:cubicBezTo>
                  <a:lnTo>
                    <a:pt x="14706" y="2241555"/>
                  </a:lnTo>
                  <a:cubicBezTo>
                    <a:pt x="6584" y="2241555"/>
                    <a:pt x="0" y="2234972"/>
                    <a:pt x="0" y="2226850"/>
                  </a:cubicBezTo>
                  <a:lnTo>
                    <a:pt x="0" y="14706"/>
                  </a:lnTo>
                  <a:cubicBezTo>
                    <a:pt x="0" y="6584"/>
                    <a:pt x="6584" y="0"/>
                    <a:pt x="147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450218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004320" y="3029980"/>
            <a:ext cx="8065315" cy="6933088"/>
            <a:chOff x="0" y="0"/>
            <a:chExt cx="2502462" cy="215116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02462" cy="2151160"/>
            </a:xfrm>
            <a:custGeom>
              <a:avLst/>
              <a:gdLst/>
              <a:ahLst/>
              <a:cxnLst/>
              <a:rect l="l" t="t" r="r" b="b"/>
              <a:pathLst>
                <a:path w="2502462" h="2151160">
                  <a:moveTo>
                    <a:pt x="14399" y="0"/>
                  </a:moveTo>
                  <a:lnTo>
                    <a:pt x="2488063" y="0"/>
                  </a:lnTo>
                  <a:cubicBezTo>
                    <a:pt x="2491882" y="0"/>
                    <a:pt x="2495544" y="1517"/>
                    <a:pt x="2498245" y="4217"/>
                  </a:cubicBezTo>
                  <a:cubicBezTo>
                    <a:pt x="2500945" y="6917"/>
                    <a:pt x="2502462" y="10580"/>
                    <a:pt x="2502462" y="14399"/>
                  </a:cubicBezTo>
                  <a:lnTo>
                    <a:pt x="2502462" y="2136762"/>
                  </a:lnTo>
                  <a:cubicBezTo>
                    <a:pt x="2502462" y="2140581"/>
                    <a:pt x="2500945" y="2144243"/>
                    <a:pt x="2498245" y="2146943"/>
                  </a:cubicBezTo>
                  <a:cubicBezTo>
                    <a:pt x="2495544" y="2149643"/>
                    <a:pt x="2491882" y="2151160"/>
                    <a:pt x="2488063" y="2151160"/>
                  </a:cubicBezTo>
                  <a:lnTo>
                    <a:pt x="14399" y="2151160"/>
                  </a:lnTo>
                  <a:cubicBezTo>
                    <a:pt x="10580" y="2151160"/>
                    <a:pt x="6917" y="2149643"/>
                    <a:pt x="4217" y="2146943"/>
                  </a:cubicBezTo>
                  <a:cubicBezTo>
                    <a:pt x="1517" y="2144243"/>
                    <a:pt x="0" y="2140581"/>
                    <a:pt x="0" y="2136762"/>
                  </a:cubicBezTo>
                  <a:lnTo>
                    <a:pt x="0" y="14399"/>
                  </a:lnTo>
                  <a:cubicBezTo>
                    <a:pt x="0" y="10580"/>
                    <a:pt x="1517" y="6917"/>
                    <a:pt x="4217" y="4217"/>
                  </a:cubicBezTo>
                  <a:cubicBezTo>
                    <a:pt x="6917" y="1517"/>
                    <a:pt x="10580" y="0"/>
                    <a:pt x="143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50246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08406" y="1906932"/>
            <a:ext cx="8411674" cy="7928467"/>
            <a:chOff x="0" y="0"/>
            <a:chExt cx="2609928" cy="246000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09928" cy="2460001"/>
            </a:xfrm>
            <a:custGeom>
              <a:avLst/>
              <a:gdLst/>
              <a:ahLst/>
              <a:cxnLst/>
              <a:rect l="l" t="t" r="r" b="b"/>
              <a:pathLst>
                <a:path w="2609928" h="2460001">
                  <a:moveTo>
                    <a:pt x="13806" y="0"/>
                  </a:moveTo>
                  <a:lnTo>
                    <a:pt x="2596122" y="0"/>
                  </a:lnTo>
                  <a:cubicBezTo>
                    <a:pt x="2603747" y="0"/>
                    <a:pt x="2609928" y="6181"/>
                    <a:pt x="2609928" y="13806"/>
                  </a:cubicBezTo>
                  <a:lnTo>
                    <a:pt x="2609928" y="2446195"/>
                  </a:lnTo>
                  <a:cubicBezTo>
                    <a:pt x="2609928" y="2449857"/>
                    <a:pt x="2608474" y="2453368"/>
                    <a:pt x="2605885" y="2455957"/>
                  </a:cubicBezTo>
                  <a:cubicBezTo>
                    <a:pt x="2603295" y="2458546"/>
                    <a:pt x="2599784" y="2460001"/>
                    <a:pt x="2596122" y="2460001"/>
                  </a:cubicBezTo>
                  <a:lnTo>
                    <a:pt x="13806" y="2460001"/>
                  </a:lnTo>
                  <a:cubicBezTo>
                    <a:pt x="6181" y="2460001"/>
                    <a:pt x="0" y="2453820"/>
                    <a:pt x="0" y="2446195"/>
                  </a:cubicBezTo>
                  <a:lnTo>
                    <a:pt x="0" y="13806"/>
                  </a:lnTo>
                  <a:cubicBezTo>
                    <a:pt x="0" y="6181"/>
                    <a:pt x="6181" y="0"/>
                    <a:pt x="13806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609928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467618" y="9223057"/>
            <a:ext cx="8602016" cy="207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Nota: A este valor acresce 4% de taxa de exibição + taxa de IVA em vigor.</a:t>
            </a:r>
          </a:p>
        </p:txBody>
      </p:sp>
      <p:sp>
        <p:nvSpPr>
          <p:cNvPr id="20" name="Freeform 20"/>
          <p:cNvSpPr/>
          <p:nvPr/>
        </p:nvSpPr>
        <p:spPr>
          <a:xfrm>
            <a:off x="13480715" y="6552773"/>
            <a:ext cx="527966" cy="554657"/>
          </a:xfrm>
          <a:custGeom>
            <a:avLst/>
            <a:gdLst/>
            <a:ahLst/>
            <a:cxnLst/>
            <a:rect l="l" t="t" r="r" b="b"/>
            <a:pathLst>
              <a:path w="527966" h="554657">
                <a:moveTo>
                  <a:pt x="0" y="0"/>
                </a:moveTo>
                <a:lnTo>
                  <a:pt x="527965" y="0"/>
                </a:lnTo>
                <a:lnTo>
                  <a:pt x="527965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453" r="-245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1" name="TextBox 21"/>
          <p:cNvSpPr txBox="1"/>
          <p:nvPr/>
        </p:nvSpPr>
        <p:spPr>
          <a:xfrm>
            <a:off x="9394158" y="7097905"/>
            <a:ext cx="8716264" cy="45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362365" y="7884036"/>
            <a:ext cx="8748057" cy="6140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6.800€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(patrocínio + autopromoções)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360608" y="5079573"/>
            <a:ext cx="8707270" cy="1063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cartão de 5’’ junto às autopromoções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(total: 20 cartões/semana)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endParaRPr lang="en-US" sz="1999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9380946" y="3837415"/>
            <a:ext cx="8686931" cy="711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spot de 20'' junto ao programa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(total: 2 spots)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380946" y="2595258"/>
            <a:ext cx="8686931" cy="711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cartão de 5'' junto ao programa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(1 a abrir cada parte e 1 a fechar | total: 3 cartões)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362365" y="7611303"/>
            <a:ext cx="8748057" cy="207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(por semana)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>
            <a:off x="413870" y="724882"/>
            <a:ext cx="659171" cy="607636"/>
          </a:xfrm>
          <a:custGeom>
            <a:avLst/>
            <a:gdLst/>
            <a:ahLst/>
            <a:cxnLst/>
            <a:rect l="l" t="t" r="r" b="b"/>
            <a:pathLst>
              <a:path w="659171" h="607636">
                <a:moveTo>
                  <a:pt x="0" y="0"/>
                </a:moveTo>
                <a:lnTo>
                  <a:pt x="659172" y="0"/>
                </a:lnTo>
                <a:lnTo>
                  <a:pt x="659172" y="607636"/>
                </a:lnTo>
                <a:lnTo>
                  <a:pt x="0" y="6076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4" name="TextBox 34"/>
          <p:cNvSpPr txBox="1"/>
          <p:nvPr/>
        </p:nvSpPr>
        <p:spPr>
          <a:xfrm>
            <a:off x="1590675" y="704850"/>
            <a:ext cx="7550814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PATROCÍNIO TELEVISÃO</a:t>
            </a:r>
          </a:p>
        </p:txBody>
      </p:sp>
      <p:grpSp>
        <p:nvGrpSpPr>
          <p:cNvPr id="35" name="Group 35"/>
          <p:cNvGrpSpPr/>
          <p:nvPr/>
        </p:nvGrpSpPr>
        <p:grpSpPr>
          <a:xfrm>
            <a:off x="17623999" y="809090"/>
            <a:ext cx="464272" cy="411120"/>
            <a:chOff x="0" y="0"/>
            <a:chExt cx="266973" cy="236409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8" name="Freeform 38"/>
          <p:cNvSpPr/>
          <p:nvPr/>
        </p:nvSpPr>
        <p:spPr>
          <a:xfrm>
            <a:off x="17698338" y="874605"/>
            <a:ext cx="315594" cy="280089"/>
          </a:xfrm>
          <a:custGeom>
            <a:avLst/>
            <a:gdLst/>
            <a:ahLst/>
            <a:cxnLst/>
            <a:rect l="l" t="t" r="r" b="b"/>
            <a:pathLst>
              <a:path w="315594" h="280089">
                <a:moveTo>
                  <a:pt x="0" y="0"/>
                </a:moveTo>
                <a:lnTo>
                  <a:pt x="315594" y="0"/>
                </a:lnTo>
                <a:lnTo>
                  <a:pt x="315594" y="280089"/>
                </a:lnTo>
                <a:lnTo>
                  <a:pt x="0" y="2800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9" name="Freeform 39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E2ACFB39-8D9B-5467-964B-78C0F694AA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8074240" cy="6933088"/>
            <a:chOff x="0" y="0"/>
            <a:chExt cx="2505231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05231" cy="2151160"/>
            </a:xfrm>
            <a:custGeom>
              <a:avLst/>
              <a:gdLst/>
              <a:ahLst/>
              <a:cxnLst/>
              <a:rect l="l" t="t" r="r" b="b"/>
              <a:pathLst>
                <a:path w="2505231" h="2151160">
                  <a:moveTo>
                    <a:pt x="14383" y="0"/>
                  </a:moveTo>
                  <a:lnTo>
                    <a:pt x="2490848" y="0"/>
                  </a:lnTo>
                  <a:cubicBezTo>
                    <a:pt x="2494663" y="0"/>
                    <a:pt x="2498321" y="1515"/>
                    <a:pt x="2501018" y="4213"/>
                  </a:cubicBezTo>
                  <a:cubicBezTo>
                    <a:pt x="2503716" y="6910"/>
                    <a:pt x="2505231" y="10568"/>
                    <a:pt x="2505231" y="14383"/>
                  </a:cubicBezTo>
                  <a:lnTo>
                    <a:pt x="2505231" y="2136778"/>
                  </a:lnTo>
                  <a:cubicBezTo>
                    <a:pt x="2505231" y="2144721"/>
                    <a:pt x="2498791" y="2151160"/>
                    <a:pt x="2490848" y="2151160"/>
                  </a:cubicBezTo>
                  <a:lnTo>
                    <a:pt x="14383" y="2151160"/>
                  </a:lnTo>
                  <a:cubicBezTo>
                    <a:pt x="6439" y="2151160"/>
                    <a:pt x="0" y="2144721"/>
                    <a:pt x="0" y="2136778"/>
                  </a:cubicBezTo>
                  <a:lnTo>
                    <a:pt x="0" y="14383"/>
                  </a:lnTo>
                  <a:cubicBezTo>
                    <a:pt x="0" y="10568"/>
                    <a:pt x="1515" y="6910"/>
                    <a:pt x="4213" y="4213"/>
                  </a:cubicBezTo>
                  <a:cubicBezTo>
                    <a:pt x="6910" y="1515"/>
                    <a:pt x="10568" y="0"/>
                    <a:pt x="1438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505231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93186" y="1732249"/>
            <a:ext cx="7550814" cy="7224426"/>
            <a:chOff x="0" y="0"/>
            <a:chExt cx="234282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42825" cy="2241555"/>
            </a:xfrm>
            <a:custGeom>
              <a:avLst/>
              <a:gdLst/>
              <a:ahLst/>
              <a:cxnLst/>
              <a:rect l="l" t="t" r="r" b="b"/>
              <a:pathLst>
                <a:path w="2342825" h="2241555">
                  <a:moveTo>
                    <a:pt x="15380" y="0"/>
                  </a:moveTo>
                  <a:lnTo>
                    <a:pt x="2327446" y="0"/>
                  </a:lnTo>
                  <a:cubicBezTo>
                    <a:pt x="2331525" y="0"/>
                    <a:pt x="2335436" y="1620"/>
                    <a:pt x="2338321" y="4505"/>
                  </a:cubicBezTo>
                  <a:cubicBezTo>
                    <a:pt x="2341205" y="7389"/>
                    <a:pt x="2342825" y="11301"/>
                    <a:pt x="2342825" y="15380"/>
                  </a:cubicBezTo>
                  <a:lnTo>
                    <a:pt x="2342825" y="2226176"/>
                  </a:lnTo>
                  <a:cubicBezTo>
                    <a:pt x="2342825" y="2230255"/>
                    <a:pt x="2341205" y="2234167"/>
                    <a:pt x="2338321" y="2237051"/>
                  </a:cubicBezTo>
                  <a:cubicBezTo>
                    <a:pt x="2335436" y="2239935"/>
                    <a:pt x="2331525" y="2241555"/>
                    <a:pt x="2327446" y="2241555"/>
                  </a:cubicBezTo>
                  <a:lnTo>
                    <a:pt x="15380" y="2241555"/>
                  </a:lnTo>
                  <a:cubicBezTo>
                    <a:pt x="11301" y="2241555"/>
                    <a:pt x="7389" y="2239935"/>
                    <a:pt x="4505" y="2237051"/>
                  </a:cubicBezTo>
                  <a:cubicBezTo>
                    <a:pt x="1620" y="2234167"/>
                    <a:pt x="0" y="2230255"/>
                    <a:pt x="0" y="2226176"/>
                  </a:cubicBezTo>
                  <a:lnTo>
                    <a:pt x="0" y="15380"/>
                  </a:lnTo>
                  <a:cubicBezTo>
                    <a:pt x="0" y="11301"/>
                    <a:pt x="1620" y="7389"/>
                    <a:pt x="4505" y="4505"/>
                  </a:cubicBezTo>
                  <a:cubicBezTo>
                    <a:pt x="7389" y="1620"/>
                    <a:pt x="11301" y="0"/>
                    <a:pt x="1538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34282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051" y="1906932"/>
            <a:ext cx="8602568" cy="7928467"/>
            <a:chOff x="0" y="0"/>
            <a:chExt cx="835905" cy="7704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35905" cy="770403"/>
            </a:xfrm>
            <a:custGeom>
              <a:avLst/>
              <a:gdLst/>
              <a:ahLst/>
              <a:cxnLst/>
              <a:rect l="l" t="t" r="r" b="b"/>
              <a:pathLst>
                <a:path w="835905" h="770403">
                  <a:moveTo>
                    <a:pt x="13499" y="0"/>
                  </a:moveTo>
                  <a:lnTo>
                    <a:pt x="822406" y="0"/>
                  </a:lnTo>
                  <a:cubicBezTo>
                    <a:pt x="825986" y="0"/>
                    <a:pt x="829420" y="1422"/>
                    <a:pt x="831952" y="3954"/>
                  </a:cubicBezTo>
                  <a:cubicBezTo>
                    <a:pt x="834483" y="6485"/>
                    <a:pt x="835905" y="9919"/>
                    <a:pt x="835905" y="13499"/>
                  </a:cubicBezTo>
                  <a:lnTo>
                    <a:pt x="835905" y="756904"/>
                  </a:lnTo>
                  <a:cubicBezTo>
                    <a:pt x="835905" y="760484"/>
                    <a:pt x="834483" y="763918"/>
                    <a:pt x="831952" y="766450"/>
                  </a:cubicBezTo>
                  <a:cubicBezTo>
                    <a:pt x="829420" y="768981"/>
                    <a:pt x="825986" y="770403"/>
                    <a:pt x="822406" y="770403"/>
                  </a:cubicBezTo>
                  <a:lnTo>
                    <a:pt x="13499" y="770403"/>
                  </a:lnTo>
                  <a:cubicBezTo>
                    <a:pt x="9919" y="770403"/>
                    <a:pt x="6485" y="768981"/>
                    <a:pt x="3954" y="766450"/>
                  </a:cubicBezTo>
                  <a:cubicBezTo>
                    <a:pt x="1422" y="763918"/>
                    <a:pt x="0" y="760484"/>
                    <a:pt x="0" y="756904"/>
                  </a:cubicBezTo>
                  <a:lnTo>
                    <a:pt x="0" y="13499"/>
                  </a:lnTo>
                  <a:cubicBezTo>
                    <a:pt x="0" y="9919"/>
                    <a:pt x="1422" y="6485"/>
                    <a:pt x="3954" y="3954"/>
                  </a:cubicBezTo>
                  <a:cubicBezTo>
                    <a:pt x="6485" y="1422"/>
                    <a:pt x="9919" y="0"/>
                    <a:pt x="13499" y="0"/>
                  </a:cubicBezTo>
                  <a:close/>
                </a:path>
              </a:pathLst>
            </a:custGeom>
            <a:blipFill>
              <a:blip r:embed="rId2"/>
              <a:stretch>
                <a:fillRect l="-31923" r="-31923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362365" y="1732249"/>
            <a:ext cx="7896935" cy="7224426"/>
            <a:chOff x="0" y="0"/>
            <a:chExt cx="2450218" cy="22415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50217" cy="2241555"/>
            </a:xfrm>
            <a:custGeom>
              <a:avLst/>
              <a:gdLst/>
              <a:ahLst/>
              <a:cxnLst/>
              <a:rect l="l" t="t" r="r" b="b"/>
              <a:pathLst>
                <a:path w="2450217" h="2241555">
                  <a:moveTo>
                    <a:pt x="14706" y="0"/>
                  </a:moveTo>
                  <a:lnTo>
                    <a:pt x="2435512" y="0"/>
                  </a:lnTo>
                  <a:cubicBezTo>
                    <a:pt x="2443634" y="0"/>
                    <a:pt x="2450217" y="6584"/>
                    <a:pt x="2450217" y="14706"/>
                  </a:cubicBezTo>
                  <a:lnTo>
                    <a:pt x="2450217" y="2226850"/>
                  </a:lnTo>
                  <a:cubicBezTo>
                    <a:pt x="2450217" y="2234972"/>
                    <a:pt x="2443634" y="2241555"/>
                    <a:pt x="2435512" y="2241555"/>
                  </a:cubicBezTo>
                  <a:lnTo>
                    <a:pt x="14706" y="2241555"/>
                  </a:lnTo>
                  <a:cubicBezTo>
                    <a:pt x="6584" y="2241555"/>
                    <a:pt x="0" y="2234972"/>
                    <a:pt x="0" y="2226850"/>
                  </a:cubicBezTo>
                  <a:lnTo>
                    <a:pt x="0" y="14706"/>
                  </a:lnTo>
                  <a:cubicBezTo>
                    <a:pt x="0" y="6584"/>
                    <a:pt x="6584" y="0"/>
                    <a:pt x="147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450218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004320" y="3029980"/>
            <a:ext cx="8065315" cy="6933088"/>
            <a:chOff x="0" y="0"/>
            <a:chExt cx="2502462" cy="215116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02462" cy="2151160"/>
            </a:xfrm>
            <a:custGeom>
              <a:avLst/>
              <a:gdLst/>
              <a:ahLst/>
              <a:cxnLst/>
              <a:rect l="l" t="t" r="r" b="b"/>
              <a:pathLst>
                <a:path w="2502462" h="2151160">
                  <a:moveTo>
                    <a:pt x="14399" y="0"/>
                  </a:moveTo>
                  <a:lnTo>
                    <a:pt x="2488063" y="0"/>
                  </a:lnTo>
                  <a:cubicBezTo>
                    <a:pt x="2491882" y="0"/>
                    <a:pt x="2495544" y="1517"/>
                    <a:pt x="2498245" y="4217"/>
                  </a:cubicBezTo>
                  <a:cubicBezTo>
                    <a:pt x="2500945" y="6917"/>
                    <a:pt x="2502462" y="10580"/>
                    <a:pt x="2502462" y="14399"/>
                  </a:cubicBezTo>
                  <a:lnTo>
                    <a:pt x="2502462" y="2136762"/>
                  </a:lnTo>
                  <a:cubicBezTo>
                    <a:pt x="2502462" y="2140581"/>
                    <a:pt x="2500945" y="2144243"/>
                    <a:pt x="2498245" y="2146943"/>
                  </a:cubicBezTo>
                  <a:cubicBezTo>
                    <a:pt x="2495544" y="2149643"/>
                    <a:pt x="2491882" y="2151160"/>
                    <a:pt x="2488063" y="2151160"/>
                  </a:cubicBezTo>
                  <a:lnTo>
                    <a:pt x="14399" y="2151160"/>
                  </a:lnTo>
                  <a:cubicBezTo>
                    <a:pt x="10580" y="2151160"/>
                    <a:pt x="6917" y="2149643"/>
                    <a:pt x="4217" y="2146943"/>
                  </a:cubicBezTo>
                  <a:cubicBezTo>
                    <a:pt x="1517" y="2144243"/>
                    <a:pt x="0" y="2140581"/>
                    <a:pt x="0" y="2136762"/>
                  </a:cubicBezTo>
                  <a:lnTo>
                    <a:pt x="0" y="14399"/>
                  </a:lnTo>
                  <a:cubicBezTo>
                    <a:pt x="0" y="10580"/>
                    <a:pt x="1517" y="6917"/>
                    <a:pt x="4217" y="4217"/>
                  </a:cubicBezTo>
                  <a:cubicBezTo>
                    <a:pt x="6917" y="1517"/>
                    <a:pt x="10580" y="0"/>
                    <a:pt x="143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50246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08406" y="1906932"/>
            <a:ext cx="8411674" cy="7928467"/>
            <a:chOff x="0" y="0"/>
            <a:chExt cx="2609928" cy="246000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09928" cy="2460001"/>
            </a:xfrm>
            <a:custGeom>
              <a:avLst/>
              <a:gdLst/>
              <a:ahLst/>
              <a:cxnLst/>
              <a:rect l="l" t="t" r="r" b="b"/>
              <a:pathLst>
                <a:path w="2609928" h="2460001">
                  <a:moveTo>
                    <a:pt x="13806" y="0"/>
                  </a:moveTo>
                  <a:lnTo>
                    <a:pt x="2596122" y="0"/>
                  </a:lnTo>
                  <a:cubicBezTo>
                    <a:pt x="2603747" y="0"/>
                    <a:pt x="2609928" y="6181"/>
                    <a:pt x="2609928" y="13806"/>
                  </a:cubicBezTo>
                  <a:lnTo>
                    <a:pt x="2609928" y="2446195"/>
                  </a:lnTo>
                  <a:cubicBezTo>
                    <a:pt x="2609928" y="2449857"/>
                    <a:pt x="2608474" y="2453368"/>
                    <a:pt x="2605885" y="2455957"/>
                  </a:cubicBezTo>
                  <a:cubicBezTo>
                    <a:pt x="2603295" y="2458546"/>
                    <a:pt x="2599784" y="2460001"/>
                    <a:pt x="2596122" y="2460001"/>
                  </a:cubicBezTo>
                  <a:lnTo>
                    <a:pt x="13806" y="2460001"/>
                  </a:lnTo>
                  <a:cubicBezTo>
                    <a:pt x="6181" y="2460001"/>
                    <a:pt x="0" y="2453820"/>
                    <a:pt x="0" y="2446195"/>
                  </a:cubicBezTo>
                  <a:lnTo>
                    <a:pt x="0" y="13806"/>
                  </a:lnTo>
                  <a:cubicBezTo>
                    <a:pt x="0" y="6181"/>
                    <a:pt x="6181" y="0"/>
                    <a:pt x="13806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609928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0134398" y="6197138"/>
            <a:ext cx="7124902" cy="3560428"/>
          </a:xfrm>
          <a:custGeom>
            <a:avLst/>
            <a:gdLst/>
            <a:ahLst/>
            <a:cxnLst/>
            <a:rect l="l" t="t" r="r" b="b"/>
            <a:pathLst>
              <a:path w="7124902" h="3560428">
                <a:moveTo>
                  <a:pt x="0" y="0"/>
                </a:moveTo>
                <a:lnTo>
                  <a:pt x="7124902" y="0"/>
                </a:lnTo>
                <a:lnTo>
                  <a:pt x="7124902" y="3560428"/>
                </a:lnTo>
                <a:lnTo>
                  <a:pt x="0" y="356042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</a:blip>
            <a:stretch>
              <a:fillRect l="-142773" r="-2485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0" name="Freeform 20"/>
          <p:cNvSpPr/>
          <p:nvPr/>
        </p:nvSpPr>
        <p:spPr>
          <a:xfrm>
            <a:off x="10134398" y="2755540"/>
            <a:ext cx="7034568" cy="3315738"/>
          </a:xfrm>
          <a:custGeom>
            <a:avLst/>
            <a:gdLst/>
            <a:ahLst/>
            <a:cxnLst/>
            <a:rect l="l" t="t" r="r" b="b"/>
            <a:pathLst>
              <a:path w="7034568" h="3315738">
                <a:moveTo>
                  <a:pt x="0" y="0"/>
                </a:moveTo>
                <a:lnTo>
                  <a:pt x="7034568" y="0"/>
                </a:lnTo>
                <a:lnTo>
                  <a:pt x="7034568" y="3315738"/>
                </a:lnTo>
                <a:lnTo>
                  <a:pt x="0" y="331573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</a:blip>
            <a:stretch>
              <a:fillRect l="-135805" t="-2538" r="-1405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1" name="TextBox 21"/>
          <p:cNvSpPr txBox="1"/>
          <p:nvPr/>
        </p:nvSpPr>
        <p:spPr>
          <a:xfrm>
            <a:off x="9372784" y="5802421"/>
            <a:ext cx="8686931" cy="174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valor mensal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382840" y="5375383"/>
            <a:ext cx="8718724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4.200€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403178" y="4976921"/>
            <a:ext cx="8686931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</p:txBody>
      </p:sp>
      <p:sp>
        <p:nvSpPr>
          <p:cNvPr id="24" name="Freeform 24"/>
          <p:cNvSpPr/>
          <p:nvPr/>
        </p:nvSpPr>
        <p:spPr>
          <a:xfrm>
            <a:off x="13588411" y="4764501"/>
            <a:ext cx="256598" cy="269570"/>
          </a:xfrm>
          <a:custGeom>
            <a:avLst/>
            <a:gdLst/>
            <a:ahLst/>
            <a:cxnLst/>
            <a:rect l="l" t="t" r="r" b="b"/>
            <a:pathLst>
              <a:path w="256598" h="269570">
                <a:moveTo>
                  <a:pt x="0" y="0"/>
                </a:moveTo>
                <a:lnTo>
                  <a:pt x="256598" y="0"/>
                </a:lnTo>
                <a:lnTo>
                  <a:pt x="256598" y="269570"/>
                </a:lnTo>
                <a:lnTo>
                  <a:pt x="0" y="2695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453" r="-2453"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25" name="Group 25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 flipH="1">
            <a:off x="398605" y="674324"/>
            <a:ext cx="689702" cy="689702"/>
          </a:xfrm>
          <a:custGeom>
            <a:avLst/>
            <a:gdLst/>
            <a:ahLst/>
            <a:cxnLst/>
            <a:rect l="l" t="t" r="r" b="b"/>
            <a:pathLst>
              <a:path w="689702" h="689702">
                <a:moveTo>
                  <a:pt x="689702" y="0"/>
                </a:moveTo>
                <a:lnTo>
                  <a:pt x="0" y="0"/>
                </a:lnTo>
                <a:lnTo>
                  <a:pt x="0" y="689702"/>
                </a:lnTo>
                <a:lnTo>
                  <a:pt x="689702" y="689702"/>
                </a:lnTo>
                <a:lnTo>
                  <a:pt x="68970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2" name="TextBox 32"/>
          <p:cNvSpPr txBox="1"/>
          <p:nvPr/>
        </p:nvSpPr>
        <p:spPr>
          <a:xfrm>
            <a:off x="1590675" y="704850"/>
            <a:ext cx="7550814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PATROCÍNIO DIGITAL</a:t>
            </a:r>
          </a:p>
        </p:txBody>
      </p:sp>
      <p:grpSp>
        <p:nvGrpSpPr>
          <p:cNvPr id="33" name="Group 33"/>
          <p:cNvGrpSpPr/>
          <p:nvPr/>
        </p:nvGrpSpPr>
        <p:grpSpPr>
          <a:xfrm>
            <a:off x="17623999" y="809090"/>
            <a:ext cx="464272" cy="411120"/>
            <a:chOff x="0" y="0"/>
            <a:chExt cx="266973" cy="236409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6" name="Freeform 36"/>
          <p:cNvSpPr/>
          <p:nvPr/>
        </p:nvSpPr>
        <p:spPr>
          <a:xfrm>
            <a:off x="17662476" y="876183"/>
            <a:ext cx="387319" cy="276933"/>
          </a:xfrm>
          <a:custGeom>
            <a:avLst/>
            <a:gdLst/>
            <a:ahLst/>
            <a:cxnLst/>
            <a:rect l="l" t="t" r="r" b="b"/>
            <a:pathLst>
              <a:path w="387319" h="276933">
                <a:moveTo>
                  <a:pt x="0" y="0"/>
                </a:moveTo>
                <a:lnTo>
                  <a:pt x="387319" y="0"/>
                </a:lnTo>
                <a:lnTo>
                  <a:pt x="387319" y="276933"/>
                </a:lnTo>
                <a:lnTo>
                  <a:pt x="0" y="27693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7" name="TextBox 37"/>
          <p:cNvSpPr txBox="1"/>
          <p:nvPr/>
        </p:nvSpPr>
        <p:spPr>
          <a:xfrm>
            <a:off x="9368561" y="7613276"/>
            <a:ext cx="8691153" cy="559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Visualizações: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200.000 VC’s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9368561" y="7014898"/>
            <a:ext cx="8719710" cy="559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Formato: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Skin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9388862" y="6218400"/>
            <a:ext cx="8670853" cy="559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Localização: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RTP Play MasterChef* (site + APP)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9368561" y="6768310"/>
            <a:ext cx="8691153" cy="207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*inclui as transmissões em direto e on demand do programa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9424112" y="8558268"/>
            <a:ext cx="8635603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9372784" y="9304153"/>
            <a:ext cx="8655821" cy="174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valor mensal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9392506" y="8878943"/>
            <a:ext cx="8636099" cy="35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5.000€</a:t>
            </a:r>
          </a:p>
        </p:txBody>
      </p:sp>
      <p:sp>
        <p:nvSpPr>
          <p:cNvPr id="44" name="Freeform 44"/>
          <p:cNvSpPr/>
          <p:nvPr/>
        </p:nvSpPr>
        <p:spPr>
          <a:xfrm>
            <a:off x="13568550" y="8326798"/>
            <a:ext cx="256598" cy="269570"/>
          </a:xfrm>
          <a:custGeom>
            <a:avLst/>
            <a:gdLst/>
            <a:ahLst/>
            <a:cxnLst/>
            <a:rect l="l" t="t" r="r" b="b"/>
            <a:pathLst>
              <a:path w="256598" h="269570">
                <a:moveTo>
                  <a:pt x="0" y="0"/>
                </a:moveTo>
                <a:lnTo>
                  <a:pt x="256598" y="0"/>
                </a:lnTo>
                <a:lnTo>
                  <a:pt x="256598" y="269570"/>
                </a:lnTo>
                <a:lnTo>
                  <a:pt x="0" y="2695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453" r="-245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5" name="AutoShape 45"/>
          <p:cNvSpPr/>
          <p:nvPr/>
        </p:nvSpPr>
        <p:spPr>
          <a:xfrm>
            <a:off x="13404448" y="6134208"/>
            <a:ext cx="675507" cy="0"/>
          </a:xfrm>
          <a:prstGeom prst="line">
            <a:avLst/>
          </a:prstGeom>
          <a:ln w="9525" cap="flat">
            <a:solidFill>
              <a:srgbClr val="FF670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PT"/>
          </a:p>
        </p:txBody>
      </p:sp>
      <p:sp>
        <p:nvSpPr>
          <p:cNvPr id="46" name="TextBox 46"/>
          <p:cNvSpPr txBox="1"/>
          <p:nvPr/>
        </p:nvSpPr>
        <p:spPr>
          <a:xfrm>
            <a:off x="9372784" y="4139639"/>
            <a:ext cx="8686931" cy="559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Visualizações: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100.000 VC’s + 150.000 IMP’s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9352445" y="3530992"/>
            <a:ext cx="8686931" cy="559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Formato: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Pre-Roll + Billboard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9372784" y="2724225"/>
            <a:ext cx="8686931" cy="559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Localização:</a:t>
            </a:r>
          </a:p>
          <a:p>
            <a:pPr algn="ctr">
              <a:lnSpc>
                <a:spcPts val="2240"/>
              </a:lnSpc>
              <a:spcBef>
                <a:spcPct val="0"/>
              </a:spcBef>
            </a:pPr>
            <a:r>
              <a:rPr lang="en-US" sz="1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RTP Play MasterChef* (site + APP)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9352445" y="3274135"/>
            <a:ext cx="8707270" cy="207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*inclui as transmissões em direto e on demand do programa</a:t>
            </a:r>
          </a:p>
        </p:txBody>
      </p:sp>
      <p:sp>
        <p:nvSpPr>
          <p:cNvPr id="50" name="Freeform 50"/>
          <p:cNvSpPr/>
          <p:nvPr/>
        </p:nvSpPr>
        <p:spPr>
          <a:xfrm>
            <a:off x="10134398" y="6380501"/>
            <a:ext cx="783919" cy="3212752"/>
          </a:xfrm>
          <a:custGeom>
            <a:avLst/>
            <a:gdLst/>
            <a:ahLst/>
            <a:cxnLst/>
            <a:rect l="l" t="t" r="r" b="b"/>
            <a:pathLst>
              <a:path w="783919" h="3212752">
                <a:moveTo>
                  <a:pt x="0" y="0"/>
                </a:moveTo>
                <a:lnTo>
                  <a:pt x="783919" y="0"/>
                </a:lnTo>
                <a:lnTo>
                  <a:pt x="783919" y="3212752"/>
                </a:lnTo>
                <a:lnTo>
                  <a:pt x="0" y="321275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914183" t="-61627" r="-561504" b="-94526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51" name="Freeform 51"/>
          <p:cNvSpPr/>
          <p:nvPr/>
        </p:nvSpPr>
        <p:spPr>
          <a:xfrm>
            <a:off x="10134398" y="2951924"/>
            <a:ext cx="783919" cy="3209842"/>
          </a:xfrm>
          <a:custGeom>
            <a:avLst/>
            <a:gdLst/>
            <a:ahLst/>
            <a:cxnLst/>
            <a:rect l="l" t="t" r="r" b="b"/>
            <a:pathLst>
              <a:path w="783919" h="3209842">
                <a:moveTo>
                  <a:pt x="0" y="0"/>
                </a:moveTo>
                <a:lnTo>
                  <a:pt x="783919" y="0"/>
                </a:lnTo>
                <a:lnTo>
                  <a:pt x="783919" y="3209841"/>
                </a:lnTo>
                <a:lnTo>
                  <a:pt x="0" y="320984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914183" t="-59916" r="-561504" b="-96470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52" name="TextBox 52"/>
          <p:cNvSpPr txBox="1"/>
          <p:nvPr/>
        </p:nvSpPr>
        <p:spPr>
          <a:xfrm>
            <a:off x="9352445" y="9602778"/>
            <a:ext cx="8707270" cy="207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Nota: A este valor acresce IVA em vigor. 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9394158" y="2015817"/>
            <a:ext cx="8655637" cy="507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Patrocínio do programa “MasterChef”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nas plataformas digitais, live e on demand da RTP.</a:t>
            </a:r>
          </a:p>
        </p:txBody>
      </p:sp>
      <p:sp>
        <p:nvSpPr>
          <p:cNvPr id="54" name="TextBox 54"/>
          <p:cNvSpPr txBox="1"/>
          <p:nvPr/>
        </p:nvSpPr>
        <p:spPr>
          <a:xfrm rot="-5400000">
            <a:off x="8857085" y="4232459"/>
            <a:ext cx="3224246" cy="717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F26A35"/>
                </a:solidFill>
                <a:latin typeface="Poppins Bold"/>
                <a:ea typeface="Poppins Bold"/>
                <a:cs typeface="Poppins Bold"/>
                <a:sym typeface="Poppins Bold"/>
              </a:rPr>
              <a:t>OPÇÃO 1</a:t>
            </a:r>
          </a:p>
        </p:txBody>
      </p:sp>
      <p:sp>
        <p:nvSpPr>
          <p:cNvPr id="55" name="TextBox 55"/>
          <p:cNvSpPr txBox="1"/>
          <p:nvPr/>
        </p:nvSpPr>
        <p:spPr>
          <a:xfrm rot="-5400000">
            <a:off x="8895129" y="7595805"/>
            <a:ext cx="3148159" cy="717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b="1">
                <a:solidFill>
                  <a:srgbClr val="F26A35"/>
                </a:solidFill>
                <a:latin typeface="Poppins Bold"/>
                <a:ea typeface="Poppins Bold"/>
                <a:cs typeface="Poppins Bold"/>
                <a:sym typeface="Poppins Bold"/>
              </a:rPr>
              <a:t>OPÇÃO 2</a:t>
            </a:r>
          </a:p>
        </p:txBody>
      </p:sp>
      <p:sp>
        <p:nvSpPr>
          <p:cNvPr id="56" name="Freeform 56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887" y="3029980"/>
            <a:ext cx="8074240" cy="6933088"/>
            <a:chOff x="0" y="0"/>
            <a:chExt cx="2505231" cy="2151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05231" cy="2151160"/>
            </a:xfrm>
            <a:custGeom>
              <a:avLst/>
              <a:gdLst/>
              <a:ahLst/>
              <a:cxnLst/>
              <a:rect l="l" t="t" r="r" b="b"/>
              <a:pathLst>
                <a:path w="2505231" h="2151160">
                  <a:moveTo>
                    <a:pt x="14383" y="0"/>
                  </a:moveTo>
                  <a:lnTo>
                    <a:pt x="2490848" y="0"/>
                  </a:lnTo>
                  <a:cubicBezTo>
                    <a:pt x="2494663" y="0"/>
                    <a:pt x="2498321" y="1515"/>
                    <a:pt x="2501018" y="4213"/>
                  </a:cubicBezTo>
                  <a:cubicBezTo>
                    <a:pt x="2503716" y="6910"/>
                    <a:pt x="2505231" y="10568"/>
                    <a:pt x="2505231" y="14383"/>
                  </a:cubicBezTo>
                  <a:lnTo>
                    <a:pt x="2505231" y="2136778"/>
                  </a:lnTo>
                  <a:cubicBezTo>
                    <a:pt x="2505231" y="2144721"/>
                    <a:pt x="2498791" y="2151160"/>
                    <a:pt x="2490848" y="2151160"/>
                  </a:cubicBezTo>
                  <a:lnTo>
                    <a:pt x="14383" y="2151160"/>
                  </a:lnTo>
                  <a:cubicBezTo>
                    <a:pt x="6439" y="2151160"/>
                    <a:pt x="0" y="2144721"/>
                    <a:pt x="0" y="2136778"/>
                  </a:cubicBezTo>
                  <a:lnTo>
                    <a:pt x="0" y="14383"/>
                  </a:lnTo>
                  <a:cubicBezTo>
                    <a:pt x="0" y="10568"/>
                    <a:pt x="1515" y="6910"/>
                    <a:pt x="4213" y="4213"/>
                  </a:cubicBezTo>
                  <a:cubicBezTo>
                    <a:pt x="6910" y="1515"/>
                    <a:pt x="10568" y="0"/>
                    <a:pt x="1438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505231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593186" y="1732249"/>
            <a:ext cx="7550814" cy="7224426"/>
            <a:chOff x="0" y="0"/>
            <a:chExt cx="2342825" cy="22415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42825" cy="2241555"/>
            </a:xfrm>
            <a:custGeom>
              <a:avLst/>
              <a:gdLst/>
              <a:ahLst/>
              <a:cxnLst/>
              <a:rect l="l" t="t" r="r" b="b"/>
              <a:pathLst>
                <a:path w="2342825" h="2241555">
                  <a:moveTo>
                    <a:pt x="15380" y="0"/>
                  </a:moveTo>
                  <a:lnTo>
                    <a:pt x="2327446" y="0"/>
                  </a:lnTo>
                  <a:cubicBezTo>
                    <a:pt x="2331525" y="0"/>
                    <a:pt x="2335436" y="1620"/>
                    <a:pt x="2338321" y="4505"/>
                  </a:cubicBezTo>
                  <a:cubicBezTo>
                    <a:pt x="2341205" y="7389"/>
                    <a:pt x="2342825" y="11301"/>
                    <a:pt x="2342825" y="15380"/>
                  </a:cubicBezTo>
                  <a:lnTo>
                    <a:pt x="2342825" y="2226176"/>
                  </a:lnTo>
                  <a:cubicBezTo>
                    <a:pt x="2342825" y="2230255"/>
                    <a:pt x="2341205" y="2234167"/>
                    <a:pt x="2338321" y="2237051"/>
                  </a:cubicBezTo>
                  <a:cubicBezTo>
                    <a:pt x="2335436" y="2239935"/>
                    <a:pt x="2331525" y="2241555"/>
                    <a:pt x="2327446" y="2241555"/>
                  </a:cubicBezTo>
                  <a:lnTo>
                    <a:pt x="15380" y="2241555"/>
                  </a:lnTo>
                  <a:cubicBezTo>
                    <a:pt x="11301" y="2241555"/>
                    <a:pt x="7389" y="2239935"/>
                    <a:pt x="4505" y="2237051"/>
                  </a:cubicBezTo>
                  <a:cubicBezTo>
                    <a:pt x="1620" y="2234167"/>
                    <a:pt x="0" y="2230255"/>
                    <a:pt x="0" y="2226176"/>
                  </a:cubicBezTo>
                  <a:lnTo>
                    <a:pt x="0" y="15380"/>
                  </a:lnTo>
                  <a:cubicBezTo>
                    <a:pt x="0" y="11301"/>
                    <a:pt x="1620" y="7389"/>
                    <a:pt x="4505" y="4505"/>
                  </a:cubicBezTo>
                  <a:cubicBezTo>
                    <a:pt x="7389" y="1620"/>
                    <a:pt x="11301" y="0"/>
                    <a:pt x="1538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7A2901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342825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051" y="1906932"/>
            <a:ext cx="8602568" cy="7928467"/>
            <a:chOff x="0" y="0"/>
            <a:chExt cx="835905" cy="7704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35905" cy="770403"/>
            </a:xfrm>
            <a:custGeom>
              <a:avLst/>
              <a:gdLst/>
              <a:ahLst/>
              <a:cxnLst/>
              <a:rect l="l" t="t" r="r" b="b"/>
              <a:pathLst>
                <a:path w="835905" h="770403">
                  <a:moveTo>
                    <a:pt x="13499" y="0"/>
                  </a:moveTo>
                  <a:lnTo>
                    <a:pt x="822406" y="0"/>
                  </a:lnTo>
                  <a:cubicBezTo>
                    <a:pt x="825986" y="0"/>
                    <a:pt x="829420" y="1422"/>
                    <a:pt x="831952" y="3954"/>
                  </a:cubicBezTo>
                  <a:cubicBezTo>
                    <a:pt x="834483" y="6485"/>
                    <a:pt x="835905" y="9919"/>
                    <a:pt x="835905" y="13499"/>
                  </a:cubicBezTo>
                  <a:lnTo>
                    <a:pt x="835905" y="756904"/>
                  </a:lnTo>
                  <a:cubicBezTo>
                    <a:pt x="835905" y="760484"/>
                    <a:pt x="834483" y="763918"/>
                    <a:pt x="831952" y="766450"/>
                  </a:cubicBezTo>
                  <a:cubicBezTo>
                    <a:pt x="829420" y="768981"/>
                    <a:pt x="825986" y="770403"/>
                    <a:pt x="822406" y="770403"/>
                  </a:cubicBezTo>
                  <a:lnTo>
                    <a:pt x="13499" y="770403"/>
                  </a:lnTo>
                  <a:cubicBezTo>
                    <a:pt x="9919" y="770403"/>
                    <a:pt x="6485" y="768981"/>
                    <a:pt x="3954" y="766450"/>
                  </a:cubicBezTo>
                  <a:cubicBezTo>
                    <a:pt x="1422" y="763918"/>
                    <a:pt x="0" y="760484"/>
                    <a:pt x="0" y="756904"/>
                  </a:cubicBezTo>
                  <a:lnTo>
                    <a:pt x="0" y="13499"/>
                  </a:lnTo>
                  <a:cubicBezTo>
                    <a:pt x="0" y="9919"/>
                    <a:pt x="1422" y="6485"/>
                    <a:pt x="3954" y="3954"/>
                  </a:cubicBezTo>
                  <a:cubicBezTo>
                    <a:pt x="6485" y="1422"/>
                    <a:pt x="9919" y="0"/>
                    <a:pt x="13499" y="0"/>
                  </a:cubicBezTo>
                  <a:close/>
                </a:path>
              </a:pathLst>
            </a:custGeom>
            <a:blipFill>
              <a:blip r:embed="rId2"/>
              <a:stretch>
                <a:fillRect l="-19166" r="-19166"/>
              </a:stretch>
            </a:blipFill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362365" y="1732249"/>
            <a:ext cx="7896935" cy="7224426"/>
            <a:chOff x="0" y="0"/>
            <a:chExt cx="2450218" cy="22415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450217" cy="2241555"/>
            </a:xfrm>
            <a:custGeom>
              <a:avLst/>
              <a:gdLst/>
              <a:ahLst/>
              <a:cxnLst/>
              <a:rect l="l" t="t" r="r" b="b"/>
              <a:pathLst>
                <a:path w="2450217" h="2241555">
                  <a:moveTo>
                    <a:pt x="14706" y="0"/>
                  </a:moveTo>
                  <a:lnTo>
                    <a:pt x="2435512" y="0"/>
                  </a:lnTo>
                  <a:cubicBezTo>
                    <a:pt x="2443634" y="0"/>
                    <a:pt x="2450217" y="6584"/>
                    <a:pt x="2450217" y="14706"/>
                  </a:cubicBezTo>
                  <a:lnTo>
                    <a:pt x="2450217" y="2226850"/>
                  </a:lnTo>
                  <a:cubicBezTo>
                    <a:pt x="2450217" y="2234972"/>
                    <a:pt x="2443634" y="2241555"/>
                    <a:pt x="2435512" y="2241555"/>
                  </a:cubicBezTo>
                  <a:lnTo>
                    <a:pt x="14706" y="2241555"/>
                  </a:lnTo>
                  <a:cubicBezTo>
                    <a:pt x="6584" y="2241555"/>
                    <a:pt x="0" y="2234972"/>
                    <a:pt x="0" y="2226850"/>
                  </a:cubicBezTo>
                  <a:lnTo>
                    <a:pt x="0" y="14706"/>
                  </a:lnTo>
                  <a:cubicBezTo>
                    <a:pt x="0" y="6584"/>
                    <a:pt x="6584" y="0"/>
                    <a:pt x="147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2450218" cy="2308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004320" y="3029980"/>
            <a:ext cx="8065315" cy="6933088"/>
            <a:chOff x="0" y="0"/>
            <a:chExt cx="2502462" cy="215116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02462" cy="2151160"/>
            </a:xfrm>
            <a:custGeom>
              <a:avLst/>
              <a:gdLst/>
              <a:ahLst/>
              <a:cxnLst/>
              <a:rect l="l" t="t" r="r" b="b"/>
              <a:pathLst>
                <a:path w="2502462" h="2151160">
                  <a:moveTo>
                    <a:pt x="14399" y="0"/>
                  </a:moveTo>
                  <a:lnTo>
                    <a:pt x="2488063" y="0"/>
                  </a:lnTo>
                  <a:cubicBezTo>
                    <a:pt x="2491882" y="0"/>
                    <a:pt x="2495544" y="1517"/>
                    <a:pt x="2498245" y="4217"/>
                  </a:cubicBezTo>
                  <a:cubicBezTo>
                    <a:pt x="2500945" y="6917"/>
                    <a:pt x="2502462" y="10580"/>
                    <a:pt x="2502462" y="14399"/>
                  </a:cubicBezTo>
                  <a:lnTo>
                    <a:pt x="2502462" y="2136762"/>
                  </a:lnTo>
                  <a:cubicBezTo>
                    <a:pt x="2502462" y="2140581"/>
                    <a:pt x="2500945" y="2144243"/>
                    <a:pt x="2498245" y="2146943"/>
                  </a:cubicBezTo>
                  <a:cubicBezTo>
                    <a:pt x="2495544" y="2149643"/>
                    <a:pt x="2491882" y="2151160"/>
                    <a:pt x="2488063" y="2151160"/>
                  </a:cubicBezTo>
                  <a:lnTo>
                    <a:pt x="14399" y="2151160"/>
                  </a:lnTo>
                  <a:cubicBezTo>
                    <a:pt x="10580" y="2151160"/>
                    <a:pt x="6917" y="2149643"/>
                    <a:pt x="4217" y="2146943"/>
                  </a:cubicBezTo>
                  <a:cubicBezTo>
                    <a:pt x="1517" y="2144243"/>
                    <a:pt x="0" y="2140581"/>
                    <a:pt x="0" y="2136762"/>
                  </a:cubicBezTo>
                  <a:lnTo>
                    <a:pt x="0" y="14399"/>
                  </a:lnTo>
                  <a:cubicBezTo>
                    <a:pt x="0" y="10580"/>
                    <a:pt x="1517" y="6917"/>
                    <a:pt x="4217" y="4217"/>
                  </a:cubicBezTo>
                  <a:cubicBezTo>
                    <a:pt x="6917" y="1517"/>
                    <a:pt x="10580" y="0"/>
                    <a:pt x="143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85000"/>
                  </a:srgbClr>
                </a:gs>
                <a:gs pos="100000">
                  <a:srgbClr val="8F2F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502462" cy="2217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508406" y="1906932"/>
            <a:ext cx="8411674" cy="7928467"/>
            <a:chOff x="0" y="0"/>
            <a:chExt cx="2609928" cy="246000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609928" cy="2460001"/>
            </a:xfrm>
            <a:custGeom>
              <a:avLst/>
              <a:gdLst/>
              <a:ahLst/>
              <a:cxnLst/>
              <a:rect l="l" t="t" r="r" b="b"/>
              <a:pathLst>
                <a:path w="2609928" h="2460001">
                  <a:moveTo>
                    <a:pt x="13806" y="0"/>
                  </a:moveTo>
                  <a:lnTo>
                    <a:pt x="2596122" y="0"/>
                  </a:lnTo>
                  <a:cubicBezTo>
                    <a:pt x="2603747" y="0"/>
                    <a:pt x="2609928" y="6181"/>
                    <a:pt x="2609928" y="13806"/>
                  </a:cubicBezTo>
                  <a:lnTo>
                    <a:pt x="2609928" y="2446195"/>
                  </a:lnTo>
                  <a:cubicBezTo>
                    <a:pt x="2609928" y="2449857"/>
                    <a:pt x="2608474" y="2453368"/>
                    <a:pt x="2605885" y="2455957"/>
                  </a:cubicBezTo>
                  <a:cubicBezTo>
                    <a:pt x="2603295" y="2458546"/>
                    <a:pt x="2599784" y="2460001"/>
                    <a:pt x="2596122" y="2460001"/>
                  </a:cubicBezTo>
                  <a:lnTo>
                    <a:pt x="13806" y="2460001"/>
                  </a:lnTo>
                  <a:cubicBezTo>
                    <a:pt x="6181" y="2460001"/>
                    <a:pt x="0" y="2453820"/>
                    <a:pt x="0" y="2446195"/>
                  </a:cubicBezTo>
                  <a:lnTo>
                    <a:pt x="0" y="13806"/>
                  </a:lnTo>
                  <a:cubicBezTo>
                    <a:pt x="0" y="6181"/>
                    <a:pt x="6181" y="0"/>
                    <a:pt x="13806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609928" cy="25266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467618" y="9083040"/>
            <a:ext cx="8602016" cy="417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Notas: Não estão incluídos cachets para verbalização ou manuseamento pelo(s) Chef(s). ​​​</a:t>
            </a:r>
          </a:p>
          <a:p>
            <a:pPr algn="ctr">
              <a:lnSpc>
                <a:spcPts val="1680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Presenças especiais sujeitas a reavaliação de valor mediante prova/briefing.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340214" y="7633735"/>
            <a:ext cx="8748057" cy="711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5.000€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(70% produção)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340214" y="6611119"/>
            <a:ext cx="8675476" cy="730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9"/>
              </a:lnSpc>
            </a:pP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pack 4 conteúdos:</a:t>
            </a:r>
          </a:p>
          <a:p>
            <a:pPr algn="ctr">
              <a:lnSpc>
                <a:spcPts val="2380"/>
              </a:lnSpc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(2 posts + 2 reels | redes sociais | 1 semana)</a:t>
            </a:r>
          </a:p>
        </p:txBody>
      </p:sp>
      <p:sp>
        <p:nvSpPr>
          <p:cNvPr id="22" name="Freeform 22"/>
          <p:cNvSpPr/>
          <p:nvPr/>
        </p:nvSpPr>
        <p:spPr>
          <a:xfrm>
            <a:off x="13426771" y="5372881"/>
            <a:ext cx="527966" cy="554657"/>
          </a:xfrm>
          <a:custGeom>
            <a:avLst/>
            <a:gdLst/>
            <a:ahLst/>
            <a:cxnLst/>
            <a:rect l="l" t="t" r="r" b="b"/>
            <a:pathLst>
              <a:path w="527966" h="554657">
                <a:moveTo>
                  <a:pt x="0" y="0"/>
                </a:moveTo>
                <a:lnTo>
                  <a:pt x="527965" y="0"/>
                </a:lnTo>
                <a:lnTo>
                  <a:pt x="527965" y="554657"/>
                </a:lnTo>
                <a:lnTo>
                  <a:pt x="0" y="5546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453" r="-2453"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23" name="TextBox 23"/>
          <p:cNvSpPr txBox="1"/>
          <p:nvPr/>
        </p:nvSpPr>
        <p:spPr>
          <a:xfrm>
            <a:off x="9340214" y="5918013"/>
            <a:ext cx="8716264" cy="45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Investimento: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508406" y="3443605"/>
            <a:ext cx="8411674" cy="1566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Nas redes sociais do programa, podem ser desenvolvidos</a:t>
            </a:r>
          </a:p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posts e rubricas com conteúdos exclusivos</a:t>
            </a:r>
          </a:p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ou mais detalhados de marca.</a:t>
            </a:r>
          </a:p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(Facebook e Instagram MasterChef, RTP e RTP Play).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endParaRPr lang="en-US" sz="14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9467618" y="2074799"/>
            <a:ext cx="8452462" cy="1416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As oportunidades comerciais no </a:t>
            </a:r>
            <a:r>
              <a:rPr lang="en-US" sz="1999">
                <a:solidFill>
                  <a:srgbClr val="F26A35"/>
                </a:solidFill>
                <a:latin typeface="Poppins"/>
                <a:ea typeface="Poppins"/>
                <a:cs typeface="Poppins"/>
                <a:sym typeface="Poppins"/>
              </a:rPr>
              <a:t>“MasterChef”</a:t>
            </a:r>
            <a:r>
              <a:rPr lang="en-US" sz="1999">
                <a:solidFill>
                  <a:srgbClr val="FF6705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podem ir além</a:t>
            </a:r>
          </a:p>
          <a:p>
            <a:pPr algn="ctr">
              <a:lnSpc>
                <a:spcPts val="2799"/>
              </a:lnSpc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da presença on-air, com o desenvolvimento de conteúdos totalmente direcionados para o digital/redes sociais.</a:t>
            </a:r>
          </a:p>
          <a:p>
            <a:pPr algn="ctr">
              <a:lnSpc>
                <a:spcPts val="2799"/>
              </a:lnSpc>
              <a:spcBef>
                <a:spcPct val="0"/>
              </a:spcBef>
            </a:pPr>
            <a:endParaRPr lang="en-US" sz="1999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26" name="Group 26"/>
          <p:cNvGrpSpPr/>
          <p:nvPr/>
        </p:nvGrpSpPr>
        <p:grpSpPr>
          <a:xfrm>
            <a:off x="1506107" y="631631"/>
            <a:ext cx="15753193" cy="794139"/>
            <a:chOff x="0" y="0"/>
            <a:chExt cx="11108337" cy="559986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1108337" cy="559985"/>
            </a:xfrm>
            <a:custGeom>
              <a:avLst/>
              <a:gdLst/>
              <a:ahLst/>
              <a:cxnLst/>
              <a:rect l="l" t="t" r="r" b="b"/>
              <a:pathLst>
                <a:path w="11108337" h="559985">
                  <a:moveTo>
                    <a:pt x="4915" y="0"/>
                  </a:moveTo>
                  <a:lnTo>
                    <a:pt x="11103422" y="0"/>
                  </a:lnTo>
                  <a:cubicBezTo>
                    <a:pt x="11104725" y="0"/>
                    <a:pt x="11105976" y="518"/>
                    <a:pt x="11106897" y="1439"/>
                  </a:cubicBezTo>
                  <a:cubicBezTo>
                    <a:pt x="11107819" y="2361"/>
                    <a:pt x="11108337" y="3611"/>
                    <a:pt x="11108337" y="4915"/>
                  </a:cubicBezTo>
                  <a:lnTo>
                    <a:pt x="11108337" y="555071"/>
                  </a:lnTo>
                  <a:cubicBezTo>
                    <a:pt x="11108337" y="557785"/>
                    <a:pt x="11106136" y="559985"/>
                    <a:pt x="11103422" y="559985"/>
                  </a:cubicBezTo>
                  <a:lnTo>
                    <a:pt x="4915" y="559985"/>
                  </a:lnTo>
                  <a:cubicBezTo>
                    <a:pt x="3611" y="559985"/>
                    <a:pt x="2361" y="559468"/>
                    <a:pt x="1439" y="558546"/>
                  </a:cubicBezTo>
                  <a:cubicBezTo>
                    <a:pt x="518" y="557624"/>
                    <a:pt x="0" y="556374"/>
                    <a:pt x="0" y="555071"/>
                  </a:cubicBezTo>
                  <a:lnTo>
                    <a:pt x="0" y="4915"/>
                  </a:lnTo>
                  <a:cubicBezTo>
                    <a:pt x="0" y="3611"/>
                    <a:pt x="518" y="2361"/>
                    <a:pt x="1439" y="1439"/>
                  </a:cubicBezTo>
                  <a:cubicBezTo>
                    <a:pt x="2361" y="518"/>
                    <a:pt x="3611" y="0"/>
                    <a:pt x="4915" y="0"/>
                  </a:cubicBezTo>
                  <a:close/>
                </a:path>
              </a:pathLst>
            </a:custGeom>
            <a:solidFill>
              <a:srgbClr val="656565">
                <a:alpha val="19608"/>
              </a:srgbClr>
            </a:solidFill>
          </p:spPr>
          <p:txBody>
            <a:bodyPr/>
            <a:lstStyle/>
            <a:p>
              <a:endParaRPr lang="pt-PT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57150"/>
              <a:ext cx="11108337" cy="617136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383051" y="631631"/>
            <a:ext cx="720810" cy="794139"/>
            <a:chOff x="0" y="0"/>
            <a:chExt cx="6584055" cy="725386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6584055" cy="7253860"/>
            </a:xfrm>
            <a:custGeom>
              <a:avLst/>
              <a:gdLst/>
              <a:ahLst/>
              <a:cxnLst/>
              <a:rect l="l" t="t" r="r" b="b"/>
              <a:pathLst>
                <a:path w="6584055" h="7253860">
                  <a:moveTo>
                    <a:pt x="107406" y="0"/>
                  </a:moveTo>
                  <a:lnTo>
                    <a:pt x="6476649" y="0"/>
                  </a:lnTo>
                  <a:cubicBezTo>
                    <a:pt x="6535968" y="0"/>
                    <a:pt x="6584055" y="48087"/>
                    <a:pt x="6584055" y="107406"/>
                  </a:cubicBezTo>
                  <a:lnTo>
                    <a:pt x="6584055" y="7146454"/>
                  </a:lnTo>
                  <a:cubicBezTo>
                    <a:pt x="6584055" y="7174940"/>
                    <a:pt x="6572739" y="7202260"/>
                    <a:pt x="6552596" y="7222402"/>
                  </a:cubicBezTo>
                  <a:cubicBezTo>
                    <a:pt x="6532454" y="7242545"/>
                    <a:pt x="6505135" y="7253860"/>
                    <a:pt x="6476649" y="7253860"/>
                  </a:cubicBezTo>
                  <a:lnTo>
                    <a:pt x="107406" y="7253860"/>
                  </a:lnTo>
                  <a:cubicBezTo>
                    <a:pt x="78920" y="7253860"/>
                    <a:pt x="51601" y="7242545"/>
                    <a:pt x="31458" y="7222402"/>
                  </a:cubicBezTo>
                  <a:cubicBezTo>
                    <a:pt x="11316" y="7202260"/>
                    <a:pt x="0" y="7174940"/>
                    <a:pt x="0" y="7146454"/>
                  </a:cubicBezTo>
                  <a:lnTo>
                    <a:pt x="0" y="107406"/>
                  </a:lnTo>
                  <a:cubicBezTo>
                    <a:pt x="0" y="78920"/>
                    <a:pt x="11316" y="51601"/>
                    <a:pt x="31458" y="31458"/>
                  </a:cubicBezTo>
                  <a:cubicBezTo>
                    <a:pt x="51601" y="11316"/>
                    <a:pt x="78920" y="0"/>
                    <a:pt x="10740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9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57150"/>
              <a:ext cx="6584055" cy="7311011"/>
            </a:xfrm>
            <a:prstGeom prst="rect">
              <a:avLst/>
            </a:prstGeom>
          </p:spPr>
          <p:txBody>
            <a:bodyPr lIns="1773" tIns="1773" rIns="1773" bIns="177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416212" y="658468"/>
            <a:ext cx="654488" cy="740464"/>
          </a:xfrm>
          <a:custGeom>
            <a:avLst/>
            <a:gdLst/>
            <a:ahLst/>
            <a:cxnLst/>
            <a:rect l="l" t="t" r="r" b="b"/>
            <a:pathLst>
              <a:path w="654488" h="740464">
                <a:moveTo>
                  <a:pt x="0" y="0"/>
                </a:moveTo>
                <a:lnTo>
                  <a:pt x="654488" y="0"/>
                </a:lnTo>
                <a:lnTo>
                  <a:pt x="654488" y="740464"/>
                </a:lnTo>
                <a:lnTo>
                  <a:pt x="0" y="7404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3" name="TextBox 33"/>
          <p:cNvSpPr txBox="1"/>
          <p:nvPr/>
        </p:nvSpPr>
        <p:spPr>
          <a:xfrm>
            <a:off x="1590675" y="704850"/>
            <a:ext cx="7550814" cy="68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588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CONTEÚDOS EXCLUSIVOS ONLINE</a:t>
            </a:r>
          </a:p>
        </p:txBody>
      </p:sp>
      <p:grpSp>
        <p:nvGrpSpPr>
          <p:cNvPr id="34" name="Group 34"/>
          <p:cNvGrpSpPr/>
          <p:nvPr/>
        </p:nvGrpSpPr>
        <p:grpSpPr>
          <a:xfrm>
            <a:off x="17623999" y="809090"/>
            <a:ext cx="464272" cy="411120"/>
            <a:chOff x="0" y="0"/>
            <a:chExt cx="266973" cy="236409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66973" cy="236409"/>
            </a:xfrm>
            <a:custGeom>
              <a:avLst/>
              <a:gdLst/>
              <a:ahLst/>
              <a:cxnLst/>
              <a:rect l="l" t="t" r="r" b="b"/>
              <a:pathLst>
                <a:path w="266973" h="236409">
                  <a:moveTo>
                    <a:pt x="118205" y="0"/>
                  </a:moveTo>
                  <a:lnTo>
                    <a:pt x="148769" y="0"/>
                  </a:lnTo>
                  <a:cubicBezTo>
                    <a:pt x="180119" y="0"/>
                    <a:pt x="210185" y="12454"/>
                    <a:pt x="232352" y="34621"/>
                  </a:cubicBezTo>
                  <a:cubicBezTo>
                    <a:pt x="254520" y="56789"/>
                    <a:pt x="266973" y="86855"/>
                    <a:pt x="266973" y="118205"/>
                  </a:cubicBezTo>
                  <a:lnTo>
                    <a:pt x="266973" y="118205"/>
                  </a:lnTo>
                  <a:cubicBezTo>
                    <a:pt x="266973" y="183487"/>
                    <a:pt x="214051" y="236409"/>
                    <a:pt x="148769" y="236409"/>
                  </a:cubicBezTo>
                  <a:lnTo>
                    <a:pt x="118205" y="236409"/>
                  </a:lnTo>
                  <a:cubicBezTo>
                    <a:pt x="86855" y="236409"/>
                    <a:pt x="56789" y="223955"/>
                    <a:pt x="34621" y="201788"/>
                  </a:cubicBezTo>
                  <a:cubicBezTo>
                    <a:pt x="12454" y="179620"/>
                    <a:pt x="0" y="149554"/>
                    <a:pt x="0" y="118205"/>
                  </a:cubicBezTo>
                  <a:lnTo>
                    <a:pt x="0" y="118205"/>
                  </a:lnTo>
                  <a:cubicBezTo>
                    <a:pt x="0" y="86855"/>
                    <a:pt x="12454" y="56789"/>
                    <a:pt x="34621" y="34621"/>
                  </a:cubicBezTo>
                  <a:cubicBezTo>
                    <a:pt x="56789" y="12454"/>
                    <a:pt x="86855" y="0"/>
                    <a:pt x="11820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8F2F00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57150"/>
              <a:ext cx="266973" cy="293559"/>
            </a:xfrm>
            <a:prstGeom prst="rect">
              <a:avLst/>
            </a:prstGeom>
          </p:spPr>
          <p:txBody>
            <a:bodyPr lIns="28164" tIns="28164" rIns="28164" bIns="28164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37" name="Freeform 37"/>
          <p:cNvSpPr/>
          <p:nvPr/>
        </p:nvSpPr>
        <p:spPr>
          <a:xfrm>
            <a:off x="17662476" y="876183"/>
            <a:ext cx="387319" cy="276933"/>
          </a:xfrm>
          <a:custGeom>
            <a:avLst/>
            <a:gdLst/>
            <a:ahLst/>
            <a:cxnLst/>
            <a:rect l="l" t="t" r="r" b="b"/>
            <a:pathLst>
              <a:path w="387319" h="276933">
                <a:moveTo>
                  <a:pt x="0" y="0"/>
                </a:moveTo>
                <a:lnTo>
                  <a:pt x="387319" y="0"/>
                </a:lnTo>
                <a:lnTo>
                  <a:pt x="387319" y="276933"/>
                </a:lnTo>
                <a:lnTo>
                  <a:pt x="0" y="2769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8" name="Freeform 38"/>
          <p:cNvSpPr/>
          <p:nvPr/>
        </p:nvSpPr>
        <p:spPr>
          <a:xfrm>
            <a:off x="15489875" y="531049"/>
            <a:ext cx="1769425" cy="995302"/>
          </a:xfrm>
          <a:custGeom>
            <a:avLst/>
            <a:gdLst/>
            <a:ahLst/>
            <a:cxnLst/>
            <a:rect l="l" t="t" r="r" b="b"/>
            <a:pathLst>
              <a:path w="1769425" h="995302">
                <a:moveTo>
                  <a:pt x="0" y="0"/>
                </a:moveTo>
                <a:lnTo>
                  <a:pt x="1769425" y="0"/>
                </a:lnTo>
                <a:lnTo>
                  <a:pt x="1769425" y="995302"/>
                </a:lnTo>
                <a:lnTo>
                  <a:pt x="0" y="9953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591464" y="-1208074"/>
            <a:ext cx="13105071" cy="13105071"/>
          </a:xfrm>
          <a:custGeom>
            <a:avLst/>
            <a:gdLst/>
            <a:ahLst/>
            <a:cxnLst/>
            <a:rect l="l" t="t" r="r" b="b"/>
            <a:pathLst>
              <a:path w="13105071" h="13105071">
                <a:moveTo>
                  <a:pt x="0" y="0"/>
                </a:moveTo>
                <a:lnTo>
                  <a:pt x="13105072" y="0"/>
                </a:lnTo>
                <a:lnTo>
                  <a:pt x="13105072" y="13105072"/>
                </a:lnTo>
                <a:lnTo>
                  <a:pt x="0" y="131050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" name="Freeform 3"/>
          <p:cNvSpPr/>
          <p:nvPr/>
        </p:nvSpPr>
        <p:spPr>
          <a:xfrm>
            <a:off x="4857750" y="851196"/>
            <a:ext cx="8572500" cy="8584608"/>
          </a:xfrm>
          <a:custGeom>
            <a:avLst/>
            <a:gdLst/>
            <a:ahLst/>
            <a:cxnLst/>
            <a:rect l="l" t="t" r="r" b="b"/>
            <a:pathLst>
              <a:path w="8572500" h="8584608">
                <a:moveTo>
                  <a:pt x="0" y="0"/>
                </a:moveTo>
                <a:lnTo>
                  <a:pt x="8572500" y="0"/>
                </a:lnTo>
                <a:lnTo>
                  <a:pt x="8572500" y="8584608"/>
                </a:lnTo>
                <a:lnTo>
                  <a:pt x="0" y="85846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</a:blip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" name="TextBox 4"/>
          <p:cNvSpPr txBox="1"/>
          <p:nvPr/>
        </p:nvSpPr>
        <p:spPr>
          <a:xfrm>
            <a:off x="0" y="865822"/>
            <a:ext cx="18288000" cy="8498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​Os investimentos acordados para “colocação de produto” deverão ser considerados como adicionais face aos investimentos acordados para a compra de media convencional;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Aos valores apresentados, acresce IVA, impostos e taxas legais em vigor;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Os valores apresentados não são acumuláveis com outras condições especiais;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É da responsabilidade do anunciante o acordo e pagamento do cachet dos chefs caso exista;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Se a contratação não passar pela Central de Compras, o pagamento da campanha deverá ser efetuado antecipadamente de acordo com as Condições Gerais de Contratação da RTP;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proposta é válida por 15 dias (de calendário), findo o qual poderá haver alterações;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contratação de espaço será feita de acordo com as Condições Comerciais da RTP, do conhecimento da Central de Compras/Agência de Publicidade/ Anunciante;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As presentes condições comerciais são confidenciais destinando-se a utilização exclusiva da Central de Compras/ Agência de Publicidade/ Anunciante responsável pela negociação. A sua divulgação a terceiros não poderá em quaisquer situações ser efetuada sem prévia autorização por escrito por parte da RTP;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Nas Ações Especiais de “colocação de produto” a exclusividade por categoria de produtos deverá ser encarada isoladamente quer para o patrocínio da transmissão, quer para participação dentro do programa, ou seja, a contratação de uma situação não confere qualquer direito sobre a outra. Caso se pretenda ter exclusividade por categoria para a série ou programa em causa existe sobretaxa a negociar caso a caso;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colocação de produto não pode encorajar diretamente à compra ou locação de produtos e serviços, nomeadamente através de referências promocionais, referências a preço ou respetivas condições de aquisição de produto ou serviço. O conteúdo dos programas não pode ser influenciado de modo a afetar a responsabilidade e independência editorial;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Relativamente às contratações de “colocação de produto”, caso sejam exibidas um número de presenças inferior ao contratado, será efetuado o valor proporcional;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Nas atuais condições de colocação de produto não está incluída a disponibilização das imagens/cenas exibidas;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Todas as ações de colocação de produto estarão sujeitas a aprovação da Direção de Programas da RTP;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Após adjudicação das propostas, o cancelamento com uma semana de antecedência implica o pagamento de 50% do valor adjudicado; ​​</a:t>
            </a:r>
          </a:p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 cancelamento com menos de 48h da gravação implica o pagamento total do valor adjudicado. Caso existam cenas ou outras ações de colocação de produto já gravadas e canceladas pelo anunciante/agência antes de serem emitidas, serão faturadas pela RTP ao preço de custo acordado. </a:t>
            </a:r>
          </a:p>
          <a:p>
            <a:pPr algn="ctr">
              <a:lnSpc>
                <a:spcPts val="2520"/>
              </a:lnSpc>
              <a:spcBef>
                <a:spcPct val="0"/>
              </a:spcBef>
            </a:pPr>
            <a:endParaRPr lang="en-US" sz="18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8857679" y="9633639"/>
            <a:ext cx="572642" cy="454054"/>
            <a:chOff x="0" y="0"/>
            <a:chExt cx="575927" cy="45665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75927" cy="456659"/>
            </a:xfrm>
            <a:custGeom>
              <a:avLst/>
              <a:gdLst/>
              <a:ahLst/>
              <a:cxnLst/>
              <a:rect l="l" t="t" r="r" b="b"/>
              <a:pathLst>
                <a:path w="575927" h="456659">
                  <a:moveTo>
                    <a:pt x="135197" y="0"/>
                  </a:moveTo>
                  <a:lnTo>
                    <a:pt x="440731" y="0"/>
                  </a:lnTo>
                  <a:cubicBezTo>
                    <a:pt x="515398" y="0"/>
                    <a:pt x="575927" y="60530"/>
                    <a:pt x="575927" y="135197"/>
                  </a:cubicBezTo>
                  <a:lnTo>
                    <a:pt x="575927" y="321463"/>
                  </a:lnTo>
                  <a:cubicBezTo>
                    <a:pt x="575927" y="357319"/>
                    <a:pt x="561684" y="391707"/>
                    <a:pt x="536329" y="417061"/>
                  </a:cubicBezTo>
                  <a:cubicBezTo>
                    <a:pt x="510975" y="442415"/>
                    <a:pt x="476587" y="456659"/>
                    <a:pt x="440731" y="456659"/>
                  </a:cubicBezTo>
                  <a:lnTo>
                    <a:pt x="135197" y="456659"/>
                  </a:lnTo>
                  <a:cubicBezTo>
                    <a:pt x="60530" y="456659"/>
                    <a:pt x="0" y="396130"/>
                    <a:pt x="0" y="321463"/>
                  </a:cubicBezTo>
                  <a:lnTo>
                    <a:pt x="0" y="135197"/>
                  </a:lnTo>
                  <a:cubicBezTo>
                    <a:pt x="0" y="60530"/>
                    <a:pt x="60530" y="0"/>
                    <a:pt x="1351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A23E07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PT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575927" cy="513809"/>
            </a:xfrm>
            <a:prstGeom prst="rect">
              <a:avLst/>
            </a:prstGeom>
          </p:spPr>
          <p:txBody>
            <a:bodyPr lIns="16103" tIns="16103" rIns="16103" bIns="16103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8893567" y="9785223"/>
            <a:ext cx="500866" cy="150886"/>
          </a:xfrm>
          <a:custGeom>
            <a:avLst/>
            <a:gdLst/>
            <a:ahLst/>
            <a:cxnLst/>
            <a:rect l="l" t="t" r="r" b="b"/>
            <a:pathLst>
              <a:path w="500866" h="150886">
                <a:moveTo>
                  <a:pt x="0" y="0"/>
                </a:moveTo>
                <a:lnTo>
                  <a:pt x="500866" y="0"/>
                </a:lnTo>
                <a:lnTo>
                  <a:pt x="500866" y="150886"/>
                </a:lnTo>
                <a:lnTo>
                  <a:pt x="0" y="1508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grpSp>
        <p:nvGrpSpPr>
          <p:cNvPr id="9" name="Group 9"/>
          <p:cNvGrpSpPr/>
          <p:nvPr/>
        </p:nvGrpSpPr>
        <p:grpSpPr>
          <a:xfrm>
            <a:off x="8164579" y="275365"/>
            <a:ext cx="1958843" cy="647607"/>
            <a:chOff x="0" y="0"/>
            <a:chExt cx="1381275" cy="45665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81275" cy="456659"/>
            </a:xfrm>
            <a:custGeom>
              <a:avLst/>
              <a:gdLst/>
              <a:ahLst/>
              <a:cxnLst/>
              <a:rect l="l" t="t" r="r" b="b"/>
              <a:pathLst>
                <a:path w="1381275" h="456659">
                  <a:moveTo>
                    <a:pt x="39523" y="0"/>
                  </a:moveTo>
                  <a:lnTo>
                    <a:pt x="1341752" y="0"/>
                  </a:lnTo>
                  <a:cubicBezTo>
                    <a:pt x="1363580" y="0"/>
                    <a:pt x="1381275" y="17695"/>
                    <a:pt x="1381275" y="39523"/>
                  </a:cubicBezTo>
                  <a:lnTo>
                    <a:pt x="1381275" y="417136"/>
                  </a:lnTo>
                  <a:cubicBezTo>
                    <a:pt x="1381275" y="427618"/>
                    <a:pt x="1377111" y="437671"/>
                    <a:pt x="1369699" y="445083"/>
                  </a:cubicBezTo>
                  <a:cubicBezTo>
                    <a:pt x="1362287" y="452495"/>
                    <a:pt x="1352234" y="456659"/>
                    <a:pt x="1341752" y="456659"/>
                  </a:cubicBezTo>
                  <a:lnTo>
                    <a:pt x="39523" y="456659"/>
                  </a:lnTo>
                  <a:cubicBezTo>
                    <a:pt x="29041" y="456659"/>
                    <a:pt x="18988" y="452495"/>
                    <a:pt x="11576" y="445083"/>
                  </a:cubicBezTo>
                  <a:cubicBezTo>
                    <a:pt x="4164" y="437671"/>
                    <a:pt x="0" y="427618"/>
                    <a:pt x="0" y="417136"/>
                  </a:cubicBezTo>
                  <a:lnTo>
                    <a:pt x="0" y="39523"/>
                  </a:lnTo>
                  <a:cubicBezTo>
                    <a:pt x="0" y="29041"/>
                    <a:pt x="4164" y="18988"/>
                    <a:pt x="11576" y="11576"/>
                  </a:cubicBezTo>
                  <a:cubicBezTo>
                    <a:pt x="18988" y="4164"/>
                    <a:pt x="29041" y="0"/>
                    <a:pt x="3952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6A35">
                    <a:alpha val="100000"/>
                  </a:srgbClr>
                </a:gs>
                <a:gs pos="100000">
                  <a:srgbClr val="A23E07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57150"/>
              <a:ext cx="1381275" cy="513809"/>
            </a:xfrm>
            <a:prstGeom prst="rect">
              <a:avLst/>
            </a:prstGeom>
          </p:spPr>
          <p:txBody>
            <a:bodyPr lIns="22967" tIns="22967" rIns="22967" bIns="22967" rtlCol="0" anchor="ctr"/>
            <a:lstStyle/>
            <a:p>
              <a:pPr marL="0" lvl="0" indent="0" algn="ctr">
                <a:lnSpc>
                  <a:spcPts val="279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8381405" y="391206"/>
            <a:ext cx="1525191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Notas Finais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33425" y="0"/>
            <a:ext cx="15440150" cy="10287000"/>
          </a:xfrm>
          <a:custGeom>
            <a:avLst/>
            <a:gdLst/>
            <a:ahLst/>
            <a:cxnLst/>
            <a:rect l="l" t="t" r="r" b="b"/>
            <a:pathLst>
              <a:path w="15440150" h="10287000">
                <a:moveTo>
                  <a:pt x="0" y="0"/>
                </a:moveTo>
                <a:lnTo>
                  <a:pt x="15440150" y="0"/>
                </a:lnTo>
                <a:lnTo>
                  <a:pt x="1544015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3" name="Freeform 3"/>
          <p:cNvSpPr/>
          <p:nvPr/>
        </p:nvSpPr>
        <p:spPr>
          <a:xfrm>
            <a:off x="6188671" y="2003708"/>
            <a:ext cx="5910658" cy="6279583"/>
          </a:xfrm>
          <a:custGeom>
            <a:avLst/>
            <a:gdLst/>
            <a:ahLst/>
            <a:cxnLst/>
            <a:rect l="l" t="t" r="r" b="b"/>
            <a:pathLst>
              <a:path w="5910658" h="6279583">
                <a:moveTo>
                  <a:pt x="0" y="0"/>
                </a:moveTo>
                <a:lnTo>
                  <a:pt x="5910658" y="0"/>
                </a:lnTo>
                <a:lnTo>
                  <a:pt x="5910658" y="6279584"/>
                </a:lnTo>
                <a:lnTo>
                  <a:pt x="0" y="62795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PT"/>
          </a:p>
        </p:txBody>
      </p:sp>
      <p:sp>
        <p:nvSpPr>
          <p:cNvPr id="4" name="TextBox 4"/>
          <p:cNvSpPr txBox="1"/>
          <p:nvPr/>
        </p:nvSpPr>
        <p:spPr>
          <a:xfrm rot="60000">
            <a:off x="7287638" y="8567593"/>
            <a:ext cx="3713296" cy="743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>
                    <a:alpha val="74902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Direção Comercial | RTP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1700</Words>
  <Application>Microsoft Office PowerPoint</Application>
  <PresentationFormat>Custom</PresentationFormat>
  <Paragraphs>227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Poppins</vt:lpstr>
      <vt:lpstr>Calibri</vt:lpstr>
      <vt:lpstr>Anton</vt:lpstr>
      <vt:lpstr>Gravita HUM</vt:lpstr>
      <vt:lpstr>Poppins Bold</vt:lpstr>
      <vt:lpstr>Arial</vt:lpstr>
      <vt:lpstr>Poppins Italics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MASTERCHEF 2026</dc:title>
  <dc:creator>Bruno Aleixo</dc:creator>
  <cp:lastModifiedBy>Bruno Aleixo</cp:lastModifiedBy>
  <cp:revision>2</cp:revision>
  <dcterms:created xsi:type="dcterms:W3CDTF">2006-08-16T00:00:00Z</dcterms:created>
  <dcterms:modified xsi:type="dcterms:W3CDTF">2026-10-16T15:58:04Z</dcterms:modified>
  <dc:identifier>DAHGesVPG1Q</dc:identifier>
</cp:coreProperties>
</file>