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2" r:id="rId5"/>
  </p:sldMasterIdLst>
  <p:sldIdLst>
    <p:sldId id="294" r:id="rId6"/>
    <p:sldId id="315" r:id="rId7"/>
    <p:sldId id="314" r:id="rId8"/>
    <p:sldId id="278" r:id="rId9"/>
    <p:sldId id="281" r:id="rId10"/>
    <p:sldId id="282" r:id="rId11"/>
    <p:sldId id="299" r:id="rId12"/>
    <p:sldId id="316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280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827"/>
    <a:srgbClr val="FFFFFF"/>
    <a:srgbClr val="000000"/>
    <a:srgbClr val="4AAF51"/>
    <a:srgbClr val="6F4948"/>
    <a:srgbClr val="EDF1F4"/>
    <a:srgbClr val="E6E6E6"/>
    <a:srgbClr val="FF0000"/>
    <a:srgbClr val="4B4A4A"/>
    <a:srgbClr val="E5E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4EA9BD-9B7F-45D1-9FA2-7BC6308594D2}" type="doc">
      <dgm:prSet loTypeId="urn:microsoft.com/office/officeart/2005/8/layout/hList6" loCatId="list" qsTypeId="urn:microsoft.com/office/officeart/2005/8/quickstyle/simple2" qsCatId="simple" csTypeId="urn:microsoft.com/office/officeart/2005/8/colors/accent2_5" csCatId="accent2" phldr="1"/>
      <dgm:spPr/>
      <dgm:t>
        <a:bodyPr/>
        <a:lstStyle/>
        <a:p>
          <a:endParaRPr lang="pt-PT"/>
        </a:p>
      </dgm:t>
    </dgm:pt>
    <dgm:pt modelId="{2D9D4015-5D4F-4711-8979-A2487A838D1F}">
      <dgm:prSet phldrT="[Text]"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0"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pPr marL="0"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RTP1:</a:t>
          </a:r>
        </a:p>
      </dgm:t>
    </dgm:pt>
    <dgm:pt modelId="{ECB610B6-6C10-482D-A6B7-D061AB10CFE8}" type="parTrans" cxnId="{64FF9E66-80E0-4A6F-8922-A80DC07D0B7D}">
      <dgm:prSet/>
      <dgm:spPr/>
      <dgm:t>
        <a:bodyPr/>
        <a:lstStyle/>
        <a:p>
          <a:endParaRPr lang="pt-PT" sz="1100">
            <a:latin typeface="Aptos" panose="020B0004020202020204" pitchFamily="34" charset="0"/>
          </a:endParaRPr>
        </a:p>
      </dgm:t>
    </dgm:pt>
    <dgm:pt modelId="{31A7CCD1-A4A0-4227-8B62-2C33F99DED8D}" type="sibTrans" cxnId="{64FF9E66-80E0-4A6F-8922-A80DC07D0B7D}">
      <dgm:prSet/>
      <dgm:spPr/>
      <dgm:t>
        <a:bodyPr/>
        <a:lstStyle/>
        <a:p>
          <a:endParaRPr lang="pt-PT" sz="1100">
            <a:latin typeface="Aptos" panose="020B0004020202020204" pitchFamily="34" charset="0"/>
          </a:endParaRPr>
        </a:p>
      </dgm:t>
    </dgm:pt>
    <dgm:pt modelId="{824D75E7-FE32-4253-8731-F2DFBA902B6B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kern="1200">
              <a:latin typeface="Aptos" panose="020B0004020202020204" pitchFamily="34" charset="0"/>
            </a:rPr>
            <a:t>BLOCOS COMERCIAIS</a:t>
          </a:r>
          <a:endParaRPr lang="pt-PT" sz="1050" kern="1200">
            <a:latin typeface="Aptos" panose="020B0004020202020204" pitchFamily="34" charset="0"/>
          </a:endParaRPr>
        </a:p>
      </dgm:t>
    </dgm:pt>
    <dgm:pt modelId="{0FB9BB73-DAC1-4ABD-96E5-A8B692720570}" type="parTrans" cxnId="{E2BCD5CB-2343-4405-927A-FF7BACB2433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CFBB2DFC-7028-488F-B1D4-782942812159}" type="sibTrans" cxnId="{E2BCD5CB-2343-4405-927A-FF7BACB2433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280E66FB-E39F-4639-80A2-A9CB9D9602BD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kern="1200">
              <a:latin typeface="Aptos" panose="020B0004020202020204" pitchFamily="34" charset="0"/>
            </a:rPr>
            <a:t>BLOCOS EXCLUSIVOS</a:t>
          </a:r>
        </a:p>
      </dgm:t>
    </dgm:pt>
    <dgm:pt modelId="{DAF83CE3-489D-4675-AA39-2969E32D6D8A}" type="parTrans" cxnId="{F543FCC6-0E08-489A-AD10-F55C98E077DB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D1AB5BBA-6EB6-4EA3-B53F-9F1212EF71D9}" type="sibTrans" cxnId="{F543FCC6-0E08-489A-AD10-F55C98E077DB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11360558-419A-4D99-8952-54C2B485DE32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latin typeface="Aptos" panose="020B0004020202020204" pitchFamily="34" charset="0"/>
            </a:rPr>
            <a:t>PATROCÍNIO</a:t>
          </a:r>
          <a:endParaRPr lang="pt-PT" sz="1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ptos" panose="020B0004020202020204" pitchFamily="34" charset="0"/>
          </a:endParaRPr>
        </a:p>
      </dgm:t>
    </dgm:pt>
    <dgm:pt modelId="{001107E6-AD62-457D-8022-AD3E1378E98F}" type="sibTrans" cxnId="{F18291D1-123E-4F8F-A2BD-B68C974101DE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1DE482F6-E9A5-4283-A09A-1DE4E4607991}" type="parTrans" cxnId="{F18291D1-123E-4F8F-A2BD-B68C974101DE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C69ABE5F-BD28-49A8-A218-7C331BE455C2}">
      <dgm:prSet custT="1"/>
      <dgm:spPr>
        <a:solidFill>
          <a:srgbClr val="00EA8B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>
              <a:latin typeface="Aptos" panose="020B0004020202020204" pitchFamily="34" charset="0"/>
            </a:rPr>
            <a:t>JOGOS EM DIRETO</a:t>
          </a:r>
          <a:endParaRPr lang="pt-PT" sz="1000">
            <a:latin typeface="Aptos" panose="020B0004020202020204" pitchFamily="34" charset="0"/>
          </a:endParaRPr>
        </a:p>
      </dgm:t>
    </dgm:pt>
    <dgm:pt modelId="{716BD61E-AD0D-4485-A6C5-5A18D873B6FD}" type="sibTrans" cxnId="{D3218DF0-12B0-40D6-9BF8-693C854582A3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D45B72DE-2278-470E-A381-9E281566C4CF}" type="parTrans" cxnId="{D3218DF0-12B0-40D6-9BF8-693C854582A3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89D772D0-A636-47E2-A9EE-04D7F16A4853}">
      <dgm:prSet custT="1"/>
      <dgm:spPr>
        <a:solidFill>
          <a:srgbClr val="00B86E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600">
              <a:latin typeface="Aptos" panose="020B0004020202020204" pitchFamily="34" charset="0"/>
            </a:rPr>
            <a:t> </a:t>
          </a:r>
          <a:r>
            <a:rPr lang="pt-PT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DIGITAL</a:t>
          </a:r>
        </a:p>
        <a:p>
          <a:r>
            <a:rPr lang="pt-PT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PLAY:</a:t>
          </a:r>
          <a:endParaRPr lang="pt-PT" sz="1200">
            <a:latin typeface="Aptos" panose="020B0004020202020204" pitchFamily="34" charset="0"/>
          </a:endParaRPr>
        </a:p>
      </dgm:t>
    </dgm:pt>
    <dgm:pt modelId="{6A2771B6-B905-4C0A-AF83-FACCE1826849}" type="sibTrans" cxnId="{F9B83420-5471-4C05-9953-17AB83CA36D0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B253A267-5222-4AF1-82F7-20B82EDA4184}" type="parTrans" cxnId="{F9B83420-5471-4C05-9953-17AB83CA36D0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9208B607-E1F8-41A8-AE93-BB7D44B6038D}">
      <dgm:prSet custT="1"/>
      <dgm:spPr>
        <a:solidFill>
          <a:srgbClr val="00DB82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RÁDIO </a:t>
          </a:r>
        </a:p>
        <a:p>
          <a:r>
            <a:rPr lang="pt-PT" sz="1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ANTENA 1:</a:t>
          </a:r>
          <a:endParaRPr lang="pt-PT" sz="1200">
            <a:latin typeface="Aptos" panose="020B0004020202020204" pitchFamily="34" charset="0"/>
          </a:endParaRPr>
        </a:p>
      </dgm:t>
    </dgm:pt>
    <dgm:pt modelId="{2CB11851-EA8F-414E-8468-350192F3FED4}" type="parTrans" cxnId="{A9E01AF9-A92A-4166-9F5F-594B0DE5504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84A8F4DA-B2BF-4F61-91BA-6A4F9DA7F95F}" type="sibTrans" cxnId="{A9E01AF9-A92A-4166-9F5F-594B0DE55041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D182AC69-C416-4587-BF37-1860E03E9576}">
      <dgm:prSet custT="1"/>
      <dgm:spPr>
        <a:solidFill>
          <a:srgbClr val="00DB82"/>
        </a:solidFill>
        <a:ln w="28575">
          <a:solidFill>
            <a:srgbClr val="E5E5DF"/>
          </a:solidFill>
        </a:ln>
      </dgm:spPr>
      <dgm:t>
        <a:bodyPr/>
        <a:lstStyle/>
        <a:p>
          <a:endParaRPr lang="pt-PT" sz="2000">
            <a:latin typeface="Aptos" panose="020B0004020202020204" pitchFamily="34" charset="0"/>
          </a:endParaRPr>
        </a:p>
      </dgm:t>
    </dgm:pt>
    <dgm:pt modelId="{260248E4-8777-43D7-9190-D49F26DC0F2B}" type="parTrans" cxnId="{6C416348-3F75-45FA-A3D1-061CE9047FF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F6E3F530-5A5F-499C-8009-8F82222C3479}" type="sibTrans" cxnId="{6C416348-3F75-45FA-A3D1-061CE9047FF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A34E2981-95AB-4A67-AD6F-374F170416CA}">
      <dgm:prSet custT="1"/>
      <dgm:spPr>
        <a:solidFill>
          <a:srgbClr val="00DB82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>
              <a:latin typeface="Aptos" panose="020B0004020202020204" pitchFamily="34" charset="0"/>
            </a:rPr>
            <a:t>PATROCÍNIO</a:t>
          </a:r>
        </a:p>
      </dgm:t>
    </dgm:pt>
    <dgm:pt modelId="{7F858F81-CF69-4EF1-9AB4-87C1520F5D52}" type="parTrans" cxnId="{35DE64AC-D36E-4F77-B2ED-9C14627CE15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246AD757-3D99-4AB1-A5B3-ECF24DB99C43}" type="sibTrans" cxnId="{35DE64AC-D36E-4F77-B2ED-9C14627CE15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EF356436-39D9-42F6-ADD7-8E910F031A0F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r>
            <a:rPr lang="pt-PT" sz="11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CANAIS INTERNACIONAIS:</a:t>
          </a:r>
        </a:p>
      </dgm:t>
    </dgm:pt>
    <dgm:pt modelId="{ED1EDC1C-0CEA-4949-8F40-536397EE3BA2}" type="parTrans" cxnId="{B475F3EA-2623-4436-AE16-E44875119D29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37E496E5-5E07-4898-B7D2-7371D4E023FA}" type="sibTrans" cxnId="{B475F3EA-2623-4436-AE16-E44875119D29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3D4A7639-D4E0-4147-91BE-77A5797BC0AF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 b="0">
              <a:effectLst/>
              <a:latin typeface="Aptos" panose="020B0004020202020204" pitchFamily="34" charset="0"/>
            </a:rPr>
            <a:t>BLOCOS COMERCIAIS</a:t>
          </a:r>
          <a:endParaRPr lang="pt-PT" sz="1100" b="0">
            <a:effectLst/>
            <a:latin typeface="Aptos" panose="020B0004020202020204" pitchFamily="34" charset="0"/>
          </a:endParaRPr>
        </a:p>
      </dgm:t>
    </dgm:pt>
    <dgm:pt modelId="{AC06C67E-383D-4868-AC62-0011B4C59CC6}" type="parTrans" cxnId="{012F8125-47BF-45DF-A944-0632B7A40F8F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478B12EB-48A3-4FB4-A5BA-AED9C8884D33}" type="sibTrans" cxnId="{012F8125-47BF-45DF-A944-0632B7A40F8F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F580076E-DDD2-4B8F-858D-EC4D1A317D38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 b="0">
              <a:effectLst/>
              <a:latin typeface="Aptos" panose="020B0004020202020204" pitchFamily="34" charset="0"/>
            </a:rPr>
            <a:t>PATROCÍNIO</a:t>
          </a:r>
        </a:p>
      </dgm:t>
    </dgm:pt>
    <dgm:pt modelId="{8015634B-FD40-4C12-9D8E-BB2F51E9575B}" type="sibTrans" cxnId="{40D659B3-1761-4054-89DC-D320DB3EE97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6F58ED45-A6BA-42E6-9F81-01F0DA9E5BEE}" type="parTrans" cxnId="{40D659B3-1761-4054-89DC-D320DB3EE97C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34272A23-40D0-4858-9E97-8D174FA457FC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r>
            <a:rPr lang="pt-PT" sz="1200" b="0">
              <a:effectLst/>
              <a:latin typeface="Aptos" panose="020B0004020202020204" pitchFamily="34" charset="0"/>
            </a:rPr>
            <a:t>BLOCOS EXCLUSIVOS</a:t>
          </a:r>
        </a:p>
      </dgm:t>
    </dgm:pt>
    <dgm:pt modelId="{BC7EA822-2BA0-465C-9978-72B33CE5AD2C}" type="sibTrans" cxnId="{8294648D-A1AB-4A88-AAF9-5E05B361C176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584CFD6B-3C2E-4E60-A27D-210247D53A44}" type="parTrans" cxnId="{8294648D-A1AB-4A88-AAF9-5E05B361C176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4E157260-1F87-47AD-BF7A-CF091E7E364E}">
      <dgm:prSet custT="1"/>
      <dgm:spPr>
        <a:solidFill>
          <a:srgbClr val="00EA8B"/>
        </a:solidFill>
        <a:ln w="28575">
          <a:solidFill>
            <a:srgbClr val="E5E5DF"/>
          </a:solidFill>
        </a:ln>
      </dgm:spPr>
      <dgm:t>
        <a:bodyPr/>
        <a:lstStyle/>
        <a:p>
          <a:endParaRPr lang="pt-PT" sz="900">
            <a:latin typeface="Aptos" panose="020B0004020202020204" pitchFamily="34" charset="0"/>
          </a:endParaRPr>
        </a:p>
      </dgm:t>
    </dgm:pt>
    <dgm:pt modelId="{3C903AB8-6D55-47B3-89C3-413C7D5B65AF}" type="parTrans" cxnId="{C189C6CA-C916-4FF0-BC92-A88E743E7627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B9C05434-5C5F-4000-B62D-1E4D90422370}" type="sibTrans" cxnId="{C189C6CA-C916-4FF0-BC92-A88E743E7627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06CE96ED-02D9-4C3D-A6B8-F8E73143E3C8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ea typeface="+mn-ea"/>
              <a:cs typeface="+mn-cs"/>
            </a:rPr>
            <a:t>AÇÕES ESPECIAIS </a:t>
          </a:r>
        </a:p>
      </dgm:t>
    </dgm:pt>
    <dgm:pt modelId="{7A3EA178-06DE-4A4E-86BD-1626CBD42776}" type="parTrans" cxnId="{9205CA4A-9A39-4AEA-8031-EC244E39203A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C4A86D4D-DA0D-4421-93E1-96AECD73884F}" type="sibTrans" cxnId="{9205CA4A-9A39-4AEA-8031-EC244E39203A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9856BAA7-F0DF-4C90-AC2E-BE832C6A1677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PUBLICIDADE EM REALIDADE AUMENTADA</a:t>
          </a:r>
        </a:p>
      </dgm:t>
    </dgm:pt>
    <dgm:pt modelId="{8ED757EF-FCB0-4955-B4AD-2BE8D004FE4A}" type="parTrans" cxnId="{A7970AA7-4CA6-49E1-B115-B86F81B91598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1588743C-27DC-4733-A9D3-E17D620978E0}" type="sibTrans" cxnId="{A7970AA7-4CA6-49E1-B115-B86F81B91598}">
      <dgm:prSet/>
      <dgm:spPr/>
      <dgm:t>
        <a:bodyPr/>
        <a:lstStyle/>
        <a:p>
          <a:endParaRPr lang="pt-PT" sz="1600">
            <a:latin typeface="Aptos" panose="020B0004020202020204" pitchFamily="34" charset="0"/>
          </a:endParaRPr>
        </a:p>
      </dgm:t>
    </dgm:pt>
    <dgm:pt modelId="{8989149E-A8B5-4B08-B85F-D7B5A74D5CFD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MORPHING</a:t>
          </a:r>
        </a:p>
      </dgm:t>
    </dgm:pt>
    <dgm:pt modelId="{AB5C6135-FD37-4D4B-9B56-E475323779CD}" type="parTrans" cxnId="{3B01354C-E54C-4BBA-919F-A42E3D383393}">
      <dgm:prSet/>
      <dgm:spPr/>
      <dgm:t>
        <a:bodyPr/>
        <a:lstStyle/>
        <a:p>
          <a:endParaRPr lang="pt-PT"/>
        </a:p>
      </dgm:t>
    </dgm:pt>
    <dgm:pt modelId="{3606C0EA-6149-48D5-BC1D-2E97015E5C53}" type="sibTrans" cxnId="{3B01354C-E54C-4BBA-919F-A42E3D383393}">
      <dgm:prSet/>
      <dgm:spPr/>
      <dgm:t>
        <a:bodyPr/>
        <a:lstStyle/>
        <a:p>
          <a:endParaRPr lang="pt-PT"/>
        </a:p>
      </dgm:t>
    </dgm:pt>
    <dgm:pt modelId="{C6A8961E-BF51-4D38-A0F5-F9F67E26F50B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COUNTDOWN</a:t>
          </a:r>
        </a:p>
      </dgm:t>
    </dgm:pt>
    <dgm:pt modelId="{36827BFB-0979-4A48-BC52-C3EAFCDA1F1E}" type="parTrans" cxnId="{A9A011AD-2FAA-4215-BE82-425B9389E30C}">
      <dgm:prSet/>
      <dgm:spPr/>
      <dgm:t>
        <a:bodyPr/>
        <a:lstStyle/>
        <a:p>
          <a:endParaRPr lang="pt-PT"/>
        </a:p>
      </dgm:t>
    </dgm:pt>
    <dgm:pt modelId="{06C4DF5B-23BE-459F-9BB8-31AFFEF1AF9F}" type="sibTrans" cxnId="{A9A011AD-2FAA-4215-BE82-425B9389E30C}">
      <dgm:prSet/>
      <dgm:spPr/>
      <dgm:t>
        <a:bodyPr/>
        <a:lstStyle/>
        <a:p>
          <a:endParaRPr lang="pt-PT"/>
        </a:p>
      </dgm:t>
    </dgm:pt>
    <dgm:pt modelId="{C0536756-242C-4B81-B1A3-A07897161ABB}">
      <dgm:prSet custT="1"/>
      <dgm:spPr>
        <a:solidFill>
          <a:srgbClr val="FF0000"/>
        </a:solidFill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b="0" kern="1200">
              <a:effectLst/>
              <a:latin typeface="Aptos" panose="020B0004020202020204" pitchFamily="34" charset="0"/>
            </a:rPr>
            <a:t>INFOGRAFISMO</a:t>
          </a:r>
        </a:p>
      </dgm:t>
    </dgm:pt>
    <dgm:pt modelId="{3AD5B457-B8C5-4A5C-9A11-C225EB987EF1}" type="parTrans" cxnId="{07D99475-EF17-4E19-B980-E1FEA78473BA}">
      <dgm:prSet/>
      <dgm:spPr/>
      <dgm:t>
        <a:bodyPr/>
        <a:lstStyle/>
        <a:p>
          <a:endParaRPr lang="pt-PT"/>
        </a:p>
      </dgm:t>
    </dgm:pt>
    <dgm:pt modelId="{331851DA-7815-4C83-9FD3-95B8EFAAB327}" type="sibTrans" cxnId="{07D99475-EF17-4E19-B980-E1FEA78473BA}">
      <dgm:prSet/>
      <dgm:spPr/>
      <dgm:t>
        <a:bodyPr/>
        <a:lstStyle/>
        <a:p>
          <a:endParaRPr lang="pt-PT"/>
        </a:p>
      </dgm:t>
    </dgm:pt>
    <dgm:pt modelId="{1BE54E7C-6ABB-4A65-A2BF-60A8F6D52866}">
      <dgm:prSet custT="1"/>
      <dgm:spPr>
        <a:ln w="28575">
          <a:solidFill>
            <a:srgbClr val="E5E5DF"/>
          </a:solidFill>
        </a:ln>
      </dgm:spPr>
      <dgm:t>
        <a:bodyPr/>
        <a:lstStyle/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pt-PT" sz="1200" kern="1200">
              <a:latin typeface="Aptos" panose="020B0004020202020204" pitchFamily="34" charset="0"/>
            </a:rPr>
            <a:t>ECRÃ FRACIONADO</a:t>
          </a:r>
        </a:p>
      </dgm:t>
    </dgm:pt>
    <dgm:pt modelId="{004F3770-A962-44A5-B8CA-D0FEC5052406}" type="parTrans" cxnId="{68F741C1-2B3F-4F57-A12F-CD34811358A5}">
      <dgm:prSet/>
      <dgm:spPr/>
      <dgm:t>
        <a:bodyPr/>
        <a:lstStyle/>
        <a:p>
          <a:endParaRPr lang="pt-PT"/>
        </a:p>
      </dgm:t>
    </dgm:pt>
    <dgm:pt modelId="{DD63FE1A-D75F-4C4B-9AB9-A63F93AEE634}" type="sibTrans" cxnId="{68F741C1-2B3F-4F57-A12F-CD34811358A5}">
      <dgm:prSet/>
      <dgm:spPr/>
      <dgm:t>
        <a:bodyPr/>
        <a:lstStyle/>
        <a:p>
          <a:endParaRPr lang="pt-PT"/>
        </a:p>
      </dgm:t>
    </dgm:pt>
    <dgm:pt modelId="{9032A4B5-853C-43B1-A927-A0FD9819D8E5}" type="pres">
      <dgm:prSet presAssocID="{CD4EA9BD-9B7F-45D1-9FA2-7BC6308594D2}" presName="Name0" presStyleCnt="0">
        <dgm:presLayoutVars>
          <dgm:dir/>
          <dgm:resizeHandles val="exact"/>
        </dgm:presLayoutVars>
      </dgm:prSet>
      <dgm:spPr/>
    </dgm:pt>
    <dgm:pt modelId="{0129BBC7-DF89-4037-984E-835C1F506FEA}" type="pres">
      <dgm:prSet presAssocID="{2D9D4015-5D4F-4711-8979-A2487A838D1F}" presName="node" presStyleLbl="node1" presStyleIdx="0" presStyleCnt="5">
        <dgm:presLayoutVars>
          <dgm:bulletEnabled val="1"/>
        </dgm:presLayoutVars>
      </dgm:prSet>
      <dgm:spPr/>
    </dgm:pt>
    <dgm:pt modelId="{AFF8B186-D3DA-4DA9-9D57-8D806CD716E8}" type="pres">
      <dgm:prSet presAssocID="{31A7CCD1-A4A0-4227-8B62-2C33F99DED8D}" presName="sibTrans" presStyleCnt="0"/>
      <dgm:spPr/>
    </dgm:pt>
    <dgm:pt modelId="{15642016-B02E-4981-94EC-8F5D7672F880}" type="pres">
      <dgm:prSet presAssocID="{EF356436-39D9-42F6-ADD7-8E910F031A0F}" presName="node" presStyleLbl="node1" presStyleIdx="1" presStyleCnt="5">
        <dgm:presLayoutVars>
          <dgm:bulletEnabled val="1"/>
        </dgm:presLayoutVars>
      </dgm:prSet>
      <dgm:spPr/>
    </dgm:pt>
    <dgm:pt modelId="{F90C108D-5521-48AD-8B81-7DB6D36AA8EF}" type="pres">
      <dgm:prSet presAssocID="{37E496E5-5E07-4898-B7D2-7371D4E023FA}" presName="sibTrans" presStyleCnt="0"/>
      <dgm:spPr/>
    </dgm:pt>
    <dgm:pt modelId="{249DD53B-0967-4854-884B-4DD957B99FEE}" type="pres">
      <dgm:prSet presAssocID="{06CE96ED-02D9-4C3D-A6B8-F8E73143E3C8}" presName="node" presStyleLbl="node1" presStyleIdx="2" presStyleCnt="5">
        <dgm:presLayoutVars>
          <dgm:bulletEnabled val="1"/>
        </dgm:presLayoutVars>
      </dgm:prSet>
      <dgm:spPr/>
    </dgm:pt>
    <dgm:pt modelId="{58EF1F1A-35D5-44F9-88F0-EE9A5A840102}" type="pres">
      <dgm:prSet presAssocID="{C4A86D4D-DA0D-4421-93E1-96AECD73884F}" presName="sibTrans" presStyleCnt="0"/>
      <dgm:spPr/>
    </dgm:pt>
    <dgm:pt modelId="{5FDA3DA3-1F5B-4BA9-ABE1-85E4C8062965}" type="pres">
      <dgm:prSet presAssocID="{89D772D0-A636-47E2-A9EE-04D7F16A4853}" presName="node" presStyleLbl="node1" presStyleIdx="3" presStyleCnt="5">
        <dgm:presLayoutVars>
          <dgm:bulletEnabled val="1"/>
        </dgm:presLayoutVars>
      </dgm:prSet>
      <dgm:spPr/>
    </dgm:pt>
    <dgm:pt modelId="{271CDC4E-F2B5-4855-87DA-8E956398E691}" type="pres">
      <dgm:prSet presAssocID="{6A2771B6-B905-4C0A-AF83-FACCE1826849}" presName="sibTrans" presStyleCnt="0"/>
      <dgm:spPr/>
    </dgm:pt>
    <dgm:pt modelId="{038C6265-10B2-4FE9-8521-55371A722107}" type="pres">
      <dgm:prSet presAssocID="{9208B607-E1F8-41A8-AE93-BB7D44B6038D}" presName="node" presStyleLbl="node1" presStyleIdx="4" presStyleCnt="5">
        <dgm:presLayoutVars>
          <dgm:bulletEnabled val="1"/>
        </dgm:presLayoutVars>
      </dgm:prSet>
      <dgm:spPr/>
    </dgm:pt>
  </dgm:ptLst>
  <dgm:cxnLst>
    <dgm:cxn modelId="{A7BE0C0C-B24B-47ED-B917-4779BB6E3A3F}" type="presOf" srcId="{9856BAA7-F0DF-4C90-AC2E-BE832C6A1677}" destId="{249DD53B-0967-4854-884B-4DD957B99FEE}" srcOrd="0" destOrd="4" presId="urn:microsoft.com/office/officeart/2005/8/layout/hList6"/>
    <dgm:cxn modelId="{1D2A4D1A-8B01-41A5-8D95-150DDCA58596}" type="presOf" srcId="{C69ABE5F-BD28-49A8-A218-7C331BE455C2}" destId="{5FDA3DA3-1F5B-4BA9-ABE1-85E4C8062965}" srcOrd="0" destOrd="1" presId="urn:microsoft.com/office/officeart/2005/8/layout/hList6"/>
    <dgm:cxn modelId="{F9B83420-5471-4C05-9953-17AB83CA36D0}" srcId="{CD4EA9BD-9B7F-45D1-9FA2-7BC6308594D2}" destId="{89D772D0-A636-47E2-A9EE-04D7F16A4853}" srcOrd="3" destOrd="0" parTransId="{B253A267-5222-4AF1-82F7-20B82EDA4184}" sibTransId="{6A2771B6-B905-4C0A-AF83-FACCE1826849}"/>
    <dgm:cxn modelId="{012F8125-47BF-45DF-A944-0632B7A40F8F}" srcId="{EF356436-39D9-42F6-ADD7-8E910F031A0F}" destId="{3D4A7639-D4E0-4147-91BE-77A5797BC0AF}" srcOrd="2" destOrd="0" parTransId="{AC06C67E-383D-4868-AC62-0011B4C59CC6}" sibTransId="{478B12EB-48A3-4FB4-A5BA-AED9C8884D33}"/>
    <dgm:cxn modelId="{276FE728-26F4-49C6-A9A6-E6A6E1303E78}" type="presOf" srcId="{8989149E-A8B5-4B08-B85F-D7B5A74D5CFD}" destId="{249DD53B-0967-4854-884B-4DD957B99FEE}" srcOrd="0" destOrd="2" presId="urn:microsoft.com/office/officeart/2005/8/layout/hList6"/>
    <dgm:cxn modelId="{65770039-FCE6-434D-9851-4020B7F4891C}" type="presOf" srcId="{F580076E-DDD2-4B8F-858D-EC4D1A317D38}" destId="{15642016-B02E-4981-94EC-8F5D7672F880}" srcOrd="0" destOrd="1" presId="urn:microsoft.com/office/officeart/2005/8/layout/hList6"/>
    <dgm:cxn modelId="{37E0155E-EF39-46AC-8917-D0F78ABDA7A1}" type="presOf" srcId="{4E157260-1F87-47AD-BF7A-CF091E7E364E}" destId="{5FDA3DA3-1F5B-4BA9-ABE1-85E4C8062965}" srcOrd="0" destOrd="2" presId="urn:microsoft.com/office/officeart/2005/8/layout/hList6"/>
    <dgm:cxn modelId="{49276D60-68E1-4815-B3E2-D55E5AE099FD}" type="presOf" srcId="{280E66FB-E39F-4639-80A2-A9CB9D9602BD}" destId="{0129BBC7-DF89-4037-984E-835C1F506FEA}" srcOrd="0" destOrd="2" presId="urn:microsoft.com/office/officeart/2005/8/layout/hList6"/>
    <dgm:cxn modelId="{64FF9E66-80E0-4A6F-8922-A80DC07D0B7D}" srcId="{CD4EA9BD-9B7F-45D1-9FA2-7BC6308594D2}" destId="{2D9D4015-5D4F-4711-8979-A2487A838D1F}" srcOrd="0" destOrd="0" parTransId="{ECB610B6-6C10-482D-A6B7-D061AB10CFE8}" sibTransId="{31A7CCD1-A4A0-4227-8B62-2C33F99DED8D}"/>
    <dgm:cxn modelId="{6C416348-3F75-45FA-A3D1-061CE9047FFC}" srcId="{9208B607-E1F8-41A8-AE93-BB7D44B6038D}" destId="{D182AC69-C416-4587-BF37-1860E03E9576}" srcOrd="1" destOrd="0" parTransId="{260248E4-8777-43D7-9190-D49F26DC0F2B}" sibTransId="{F6E3F530-5A5F-499C-8009-8F82222C3479}"/>
    <dgm:cxn modelId="{9205CA4A-9A39-4AEA-8031-EC244E39203A}" srcId="{CD4EA9BD-9B7F-45D1-9FA2-7BC6308594D2}" destId="{06CE96ED-02D9-4C3D-A6B8-F8E73143E3C8}" srcOrd="2" destOrd="0" parTransId="{7A3EA178-06DE-4A4E-86BD-1626CBD42776}" sibTransId="{C4A86D4D-DA0D-4421-93E1-96AECD73884F}"/>
    <dgm:cxn modelId="{3B01354C-E54C-4BBA-919F-A42E3D383393}" srcId="{06CE96ED-02D9-4C3D-A6B8-F8E73143E3C8}" destId="{8989149E-A8B5-4B08-B85F-D7B5A74D5CFD}" srcOrd="1" destOrd="0" parTransId="{AB5C6135-FD37-4D4B-9B56-E475323779CD}" sibTransId="{3606C0EA-6149-48D5-BC1D-2E97015E5C53}"/>
    <dgm:cxn modelId="{70B4306F-742E-4031-8366-0A5073D8E737}" type="presOf" srcId="{824D75E7-FE32-4253-8731-F2DFBA902B6B}" destId="{0129BBC7-DF89-4037-984E-835C1F506FEA}" srcOrd="0" destOrd="3" presId="urn:microsoft.com/office/officeart/2005/8/layout/hList6"/>
    <dgm:cxn modelId="{80229E71-AE2A-47CC-97F1-18023EB36722}" type="presOf" srcId="{3D4A7639-D4E0-4147-91BE-77A5797BC0AF}" destId="{15642016-B02E-4981-94EC-8F5D7672F880}" srcOrd="0" destOrd="3" presId="urn:microsoft.com/office/officeart/2005/8/layout/hList6"/>
    <dgm:cxn modelId="{3795F572-74E2-40DD-816F-F89BF0287445}" type="presOf" srcId="{C0536756-242C-4B81-B1A3-A07897161ABB}" destId="{249DD53B-0967-4854-884B-4DD957B99FEE}" srcOrd="0" destOrd="1" presId="urn:microsoft.com/office/officeart/2005/8/layout/hList6"/>
    <dgm:cxn modelId="{C3226075-0A77-4952-A76F-307169BD5DC3}" type="presOf" srcId="{CD4EA9BD-9B7F-45D1-9FA2-7BC6308594D2}" destId="{9032A4B5-853C-43B1-A927-A0FD9819D8E5}" srcOrd="0" destOrd="0" presId="urn:microsoft.com/office/officeart/2005/8/layout/hList6"/>
    <dgm:cxn modelId="{07D99475-EF17-4E19-B980-E1FEA78473BA}" srcId="{06CE96ED-02D9-4C3D-A6B8-F8E73143E3C8}" destId="{C0536756-242C-4B81-B1A3-A07897161ABB}" srcOrd="0" destOrd="0" parTransId="{3AD5B457-B8C5-4A5C-9A11-C225EB987EF1}" sibTransId="{331851DA-7815-4C83-9FD3-95B8EFAAB327}"/>
    <dgm:cxn modelId="{9FCAA458-1356-4EA0-84BC-D4A84DA99262}" type="presOf" srcId="{9208B607-E1F8-41A8-AE93-BB7D44B6038D}" destId="{038C6265-10B2-4FE9-8521-55371A722107}" srcOrd="0" destOrd="0" presId="urn:microsoft.com/office/officeart/2005/8/layout/hList6"/>
    <dgm:cxn modelId="{EFA87E88-8E26-4D95-A11D-9E91FCF4A0F7}" type="presOf" srcId="{A34E2981-95AB-4A67-AD6F-374F170416CA}" destId="{038C6265-10B2-4FE9-8521-55371A722107}" srcOrd="0" destOrd="1" presId="urn:microsoft.com/office/officeart/2005/8/layout/hList6"/>
    <dgm:cxn modelId="{8294648D-A1AB-4A88-AAF9-5E05B361C176}" srcId="{EF356436-39D9-42F6-ADD7-8E910F031A0F}" destId="{34272A23-40D0-4858-9E97-8D174FA457FC}" srcOrd="1" destOrd="0" parTransId="{584CFD6B-3C2E-4E60-A27D-210247D53A44}" sibTransId="{BC7EA822-2BA0-465C-9978-72B33CE5AD2C}"/>
    <dgm:cxn modelId="{60A3FB95-1EF7-4002-8793-B23DD10BF7BF}" type="presOf" srcId="{06CE96ED-02D9-4C3D-A6B8-F8E73143E3C8}" destId="{249DD53B-0967-4854-884B-4DD957B99FEE}" srcOrd="0" destOrd="0" presId="urn:microsoft.com/office/officeart/2005/8/layout/hList6"/>
    <dgm:cxn modelId="{EBE6C49E-C4B9-4731-AE6F-B566E9A82A3D}" type="presOf" srcId="{34272A23-40D0-4858-9E97-8D174FA457FC}" destId="{15642016-B02E-4981-94EC-8F5D7672F880}" srcOrd="0" destOrd="2" presId="urn:microsoft.com/office/officeart/2005/8/layout/hList6"/>
    <dgm:cxn modelId="{49F600A3-DD0A-4D9E-97D5-08115C254CD4}" type="presOf" srcId="{EF356436-39D9-42F6-ADD7-8E910F031A0F}" destId="{15642016-B02E-4981-94EC-8F5D7672F880}" srcOrd="0" destOrd="0" presId="urn:microsoft.com/office/officeart/2005/8/layout/hList6"/>
    <dgm:cxn modelId="{A7970AA7-4CA6-49E1-B115-B86F81B91598}" srcId="{06CE96ED-02D9-4C3D-A6B8-F8E73143E3C8}" destId="{9856BAA7-F0DF-4C90-AC2E-BE832C6A1677}" srcOrd="3" destOrd="0" parTransId="{8ED757EF-FCB0-4955-B4AD-2BE8D004FE4A}" sibTransId="{1588743C-27DC-4733-A9D3-E17D620978E0}"/>
    <dgm:cxn modelId="{35DE64AC-D36E-4F77-B2ED-9C14627CE15C}" srcId="{9208B607-E1F8-41A8-AE93-BB7D44B6038D}" destId="{A34E2981-95AB-4A67-AD6F-374F170416CA}" srcOrd="0" destOrd="0" parTransId="{7F858F81-CF69-4EF1-9AB4-87C1520F5D52}" sibTransId="{246AD757-3D99-4AB1-A5B3-ECF24DB99C43}"/>
    <dgm:cxn modelId="{A9A011AD-2FAA-4215-BE82-425B9389E30C}" srcId="{06CE96ED-02D9-4C3D-A6B8-F8E73143E3C8}" destId="{C6A8961E-BF51-4D38-A0F5-F9F67E26F50B}" srcOrd="2" destOrd="0" parTransId="{36827BFB-0979-4A48-BC52-C3EAFCDA1F1E}" sibTransId="{06C4DF5B-23BE-459F-9BB8-31AFFEF1AF9F}"/>
    <dgm:cxn modelId="{40D659B3-1761-4054-89DC-D320DB3EE97C}" srcId="{EF356436-39D9-42F6-ADD7-8E910F031A0F}" destId="{F580076E-DDD2-4B8F-858D-EC4D1A317D38}" srcOrd="0" destOrd="0" parTransId="{6F58ED45-A6BA-42E6-9F81-01F0DA9E5BEE}" sibTransId="{8015634B-FD40-4C12-9D8E-BB2F51E9575B}"/>
    <dgm:cxn modelId="{896A8DBC-1010-435A-9F54-2EC46E3AF74F}" type="presOf" srcId="{89D772D0-A636-47E2-A9EE-04D7F16A4853}" destId="{5FDA3DA3-1F5B-4BA9-ABE1-85E4C8062965}" srcOrd="0" destOrd="0" presId="urn:microsoft.com/office/officeart/2005/8/layout/hList6"/>
    <dgm:cxn modelId="{68F741C1-2B3F-4F57-A12F-CD34811358A5}" srcId="{2D9D4015-5D4F-4711-8979-A2487A838D1F}" destId="{1BE54E7C-6ABB-4A65-A2BF-60A8F6D52866}" srcOrd="3" destOrd="0" parTransId="{004F3770-A962-44A5-B8CA-D0FEC5052406}" sibTransId="{DD63FE1A-D75F-4C4B-9AB9-A63F93AEE634}"/>
    <dgm:cxn modelId="{F543FCC6-0E08-489A-AD10-F55C98E077DB}" srcId="{2D9D4015-5D4F-4711-8979-A2487A838D1F}" destId="{280E66FB-E39F-4639-80A2-A9CB9D9602BD}" srcOrd="1" destOrd="0" parTransId="{DAF83CE3-489D-4675-AA39-2969E32D6D8A}" sibTransId="{D1AB5BBA-6EB6-4EA3-B53F-9F1212EF71D9}"/>
    <dgm:cxn modelId="{839FD4C7-31EC-49EC-A387-A6769892950B}" type="presOf" srcId="{2D9D4015-5D4F-4711-8979-A2487A838D1F}" destId="{0129BBC7-DF89-4037-984E-835C1F506FEA}" srcOrd="0" destOrd="0" presId="urn:microsoft.com/office/officeart/2005/8/layout/hList6"/>
    <dgm:cxn modelId="{C189C6CA-C916-4FF0-BC92-A88E743E7627}" srcId="{89D772D0-A636-47E2-A9EE-04D7F16A4853}" destId="{4E157260-1F87-47AD-BF7A-CF091E7E364E}" srcOrd="1" destOrd="0" parTransId="{3C903AB8-6D55-47B3-89C3-413C7D5B65AF}" sibTransId="{B9C05434-5C5F-4000-B62D-1E4D90422370}"/>
    <dgm:cxn modelId="{E2BCD5CB-2343-4405-927A-FF7BACB24331}" srcId="{2D9D4015-5D4F-4711-8979-A2487A838D1F}" destId="{824D75E7-FE32-4253-8731-F2DFBA902B6B}" srcOrd="2" destOrd="0" parTransId="{0FB9BB73-DAC1-4ABD-96E5-A8B692720570}" sibTransId="{CFBB2DFC-7028-488F-B1D4-782942812159}"/>
    <dgm:cxn modelId="{F18291D1-123E-4F8F-A2BD-B68C974101DE}" srcId="{2D9D4015-5D4F-4711-8979-A2487A838D1F}" destId="{11360558-419A-4D99-8952-54C2B485DE32}" srcOrd="0" destOrd="0" parTransId="{1DE482F6-E9A5-4283-A09A-1DE4E4607991}" sibTransId="{001107E6-AD62-457D-8022-AD3E1378E98F}"/>
    <dgm:cxn modelId="{A26076D2-73CA-4532-B1BC-D125A658A5D8}" type="presOf" srcId="{C6A8961E-BF51-4D38-A0F5-F9F67E26F50B}" destId="{249DD53B-0967-4854-884B-4DD957B99FEE}" srcOrd="0" destOrd="3" presId="urn:microsoft.com/office/officeart/2005/8/layout/hList6"/>
    <dgm:cxn modelId="{DB60CADF-DDF8-4B08-8964-C489958B88EF}" type="presOf" srcId="{1BE54E7C-6ABB-4A65-A2BF-60A8F6D52866}" destId="{0129BBC7-DF89-4037-984E-835C1F506FEA}" srcOrd="0" destOrd="4" presId="urn:microsoft.com/office/officeart/2005/8/layout/hList6"/>
    <dgm:cxn modelId="{B475F3EA-2623-4436-AE16-E44875119D29}" srcId="{CD4EA9BD-9B7F-45D1-9FA2-7BC6308594D2}" destId="{EF356436-39D9-42F6-ADD7-8E910F031A0F}" srcOrd="1" destOrd="0" parTransId="{ED1EDC1C-0CEA-4949-8F40-536397EE3BA2}" sibTransId="{37E496E5-5E07-4898-B7D2-7371D4E023FA}"/>
    <dgm:cxn modelId="{D3218DF0-12B0-40D6-9BF8-693C854582A3}" srcId="{89D772D0-A636-47E2-A9EE-04D7F16A4853}" destId="{C69ABE5F-BD28-49A8-A218-7C331BE455C2}" srcOrd="0" destOrd="0" parTransId="{D45B72DE-2278-470E-A381-9E281566C4CF}" sibTransId="{716BD61E-AD0D-4485-A6C5-5A18D873B6FD}"/>
    <dgm:cxn modelId="{5C336FF3-3692-4AED-ACF6-805817769D5D}" type="presOf" srcId="{11360558-419A-4D99-8952-54C2B485DE32}" destId="{0129BBC7-DF89-4037-984E-835C1F506FEA}" srcOrd="0" destOrd="1" presId="urn:microsoft.com/office/officeart/2005/8/layout/hList6"/>
    <dgm:cxn modelId="{A9E01AF9-A92A-4166-9F5F-594B0DE55041}" srcId="{CD4EA9BD-9B7F-45D1-9FA2-7BC6308594D2}" destId="{9208B607-E1F8-41A8-AE93-BB7D44B6038D}" srcOrd="4" destOrd="0" parTransId="{2CB11851-EA8F-414E-8468-350192F3FED4}" sibTransId="{84A8F4DA-B2BF-4F61-91BA-6A4F9DA7F95F}"/>
    <dgm:cxn modelId="{9E37ADFB-9F85-4512-B8C4-C78BD4113E48}" type="presOf" srcId="{D182AC69-C416-4587-BF37-1860E03E9576}" destId="{038C6265-10B2-4FE9-8521-55371A722107}" srcOrd="0" destOrd="2" presId="urn:microsoft.com/office/officeart/2005/8/layout/hList6"/>
    <dgm:cxn modelId="{DDFFC787-F536-4F35-8543-25FDCDABC1CE}" type="presParOf" srcId="{9032A4B5-853C-43B1-A927-A0FD9819D8E5}" destId="{0129BBC7-DF89-4037-984E-835C1F506FEA}" srcOrd="0" destOrd="0" presId="urn:microsoft.com/office/officeart/2005/8/layout/hList6"/>
    <dgm:cxn modelId="{D3398324-5D3B-4839-93F1-D0777F1AEC7A}" type="presParOf" srcId="{9032A4B5-853C-43B1-A927-A0FD9819D8E5}" destId="{AFF8B186-D3DA-4DA9-9D57-8D806CD716E8}" srcOrd="1" destOrd="0" presId="urn:microsoft.com/office/officeart/2005/8/layout/hList6"/>
    <dgm:cxn modelId="{507B1446-AF22-4714-8825-A37DFFBFDCF3}" type="presParOf" srcId="{9032A4B5-853C-43B1-A927-A0FD9819D8E5}" destId="{15642016-B02E-4981-94EC-8F5D7672F880}" srcOrd="2" destOrd="0" presId="urn:microsoft.com/office/officeart/2005/8/layout/hList6"/>
    <dgm:cxn modelId="{7926D0DA-FED9-46E7-9885-90A9FDD34A95}" type="presParOf" srcId="{9032A4B5-853C-43B1-A927-A0FD9819D8E5}" destId="{F90C108D-5521-48AD-8B81-7DB6D36AA8EF}" srcOrd="3" destOrd="0" presId="urn:microsoft.com/office/officeart/2005/8/layout/hList6"/>
    <dgm:cxn modelId="{34CA27E1-C0EF-43E4-A23B-0AF4B3D6F86A}" type="presParOf" srcId="{9032A4B5-853C-43B1-A927-A0FD9819D8E5}" destId="{249DD53B-0967-4854-884B-4DD957B99FEE}" srcOrd="4" destOrd="0" presId="urn:microsoft.com/office/officeart/2005/8/layout/hList6"/>
    <dgm:cxn modelId="{6AC370C0-05C9-41AD-9B94-5DB817803DA6}" type="presParOf" srcId="{9032A4B5-853C-43B1-A927-A0FD9819D8E5}" destId="{58EF1F1A-35D5-44F9-88F0-EE9A5A840102}" srcOrd="5" destOrd="0" presId="urn:microsoft.com/office/officeart/2005/8/layout/hList6"/>
    <dgm:cxn modelId="{8A9962CB-13CD-453C-9817-B0036CC6FA7D}" type="presParOf" srcId="{9032A4B5-853C-43B1-A927-A0FD9819D8E5}" destId="{5FDA3DA3-1F5B-4BA9-ABE1-85E4C8062965}" srcOrd="6" destOrd="0" presId="urn:microsoft.com/office/officeart/2005/8/layout/hList6"/>
    <dgm:cxn modelId="{F78EEDA1-4AB3-4B1E-B91E-6327E7D48E49}" type="presParOf" srcId="{9032A4B5-853C-43B1-A927-A0FD9819D8E5}" destId="{271CDC4E-F2B5-4855-87DA-8E956398E691}" srcOrd="7" destOrd="0" presId="urn:microsoft.com/office/officeart/2005/8/layout/hList6"/>
    <dgm:cxn modelId="{7CDAEDA6-09BE-41F5-954F-0B63694D4977}" type="presParOf" srcId="{9032A4B5-853C-43B1-A927-A0FD9819D8E5}" destId="{038C6265-10B2-4FE9-8521-55371A7221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29BBC7-DF89-4037-984E-835C1F506FEA}">
      <dsp:nvSpPr>
        <dsp:cNvPr id="0" name=""/>
        <dsp:cNvSpPr/>
      </dsp:nvSpPr>
      <dsp:spPr>
        <a:xfrm rot="16200000">
          <a:off x="-474837" y="480302"/>
          <a:ext cx="2878491" cy="1917885"/>
        </a:xfrm>
        <a:prstGeom prst="flowChartManualOperation">
          <a:avLst/>
        </a:prstGeom>
        <a:solidFill>
          <a:srgbClr val="FF0000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RTP1:</a:t>
          </a: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latin typeface="Aptos" panose="020B0004020202020204" pitchFamily="34" charset="0"/>
            </a:rPr>
            <a:t>PATROCÍNIO</a:t>
          </a:r>
          <a:endParaRPr lang="pt-PT" sz="1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ptos" panose="020B0004020202020204" pitchFamily="34" charset="0"/>
          </a:endParaRP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BLOCOS EXCLUSIVOS</a:t>
          </a: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BLOCOS COMERCIAIS</a:t>
          </a:r>
          <a:endParaRPr lang="pt-PT" sz="1050" kern="1200">
            <a:latin typeface="Aptos" panose="020B0004020202020204" pitchFamily="34" charset="0"/>
          </a:endParaRPr>
        </a:p>
        <a:p>
          <a:pPr marL="11430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ECRÃ FRACIONADO</a:t>
          </a:r>
        </a:p>
      </dsp:txBody>
      <dsp:txXfrm rot="5400000">
        <a:off x="5466" y="575697"/>
        <a:ext cx="1917885" cy="1727095"/>
      </dsp:txXfrm>
    </dsp:sp>
    <dsp:sp modelId="{15642016-B02E-4981-94EC-8F5D7672F880}">
      <dsp:nvSpPr>
        <dsp:cNvPr id="0" name=""/>
        <dsp:cNvSpPr/>
      </dsp:nvSpPr>
      <dsp:spPr>
        <a:xfrm rot="16200000">
          <a:off x="1586889" y="480302"/>
          <a:ext cx="2878491" cy="1917885"/>
        </a:xfrm>
        <a:prstGeom prst="flowChartManualOperation">
          <a:avLst/>
        </a:prstGeom>
        <a:solidFill>
          <a:srgbClr val="FF0000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TV – JOGOS EM DIRETO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1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CANAIS INTERNACIONAIS: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PATROCÍNIO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BLOCOS EXCLUSIVOS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BLOCOS COMERCIAIS</a:t>
          </a:r>
          <a:endParaRPr lang="pt-PT" sz="1100" b="0" kern="1200">
            <a:effectLst/>
            <a:latin typeface="Aptos" panose="020B0004020202020204" pitchFamily="34" charset="0"/>
          </a:endParaRPr>
        </a:p>
      </dsp:txBody>
      <dsp:txXfrm rot="5400000">
        <a:off x="2067192" y="575697"/>
        <a:ext cx="1917885" cy="1727095"/>
      </dsp:txXfrm>
    </dsp:sp>
    <dsp:sp modelId="{249DD53B-0967-4854-884B-4DD957B99FEE}">
      <dsp:nvSpPr>
        <dsp:cNvPr id="0" name=""/>
        <dsp:cNvSpPr/>
      </dsp:nvSpPr>
      <dsp:spPr>
        <a:xfrm rot="16200000">
          <a:off x="3648617" y="480302"/>
          <a:ext cx="2878491" cy="1917885"/>
        </a:xfrm>
        <a:prstGeom prst="flowChartManualOperation">
          <a:avLst/>
        </a:prstGeom>
        <a:solidFill>
          <a:srgbClr val="FF0000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ea typeface="+mn-ea"/>
              <a:cs typeface="+mn-cs"/>
            </a:rPr>
            <a:t>AÇÕES ESPECIAIS 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INFOGRAFISMO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MORPHING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COUNTDOWN</a:t>
          </a: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b="0" kern="1200">
              <a:effectLst/>
              <a:latin typeface="Aptos" panose="020B0004020202020204" pitchFamily="34" charset="0"/>
            </a:rPr>
            <a:t>PUBLICIDADE EM REALIDADE AUMENTADA</a:t>
          </a:r>
        </a:p>
      </dsp:txBody>
      <dsp:txXfrm rot="5400000">
        <a:off x="4128920" y="575697"/>
        <a:ext cx="1917885" cy="1727095"/>
      </dsp:txXfrm>
    </dsp:sp>
    <dsp:sp modelId="{5FDA3DA3-1F5B-4BA9-ABE1-85E4C8062965}">
      <dsp:nvSpPr>
        <dsp:cNvPr id="0" name=""/>
        <dsp:cNvSpPr/>
      </dsp:nvSpPr>
      <dsp:spPr>
        <a:xfrm rot="16200000">
          <a:off x="5710344" y="480302"/>
          <a:ext cx="2878491" cy="1917885"/>
        </a:xfrm>
        <a:prstGeom prst="flowChartManualOperation">
          <a:avLst/>
        </a:prstGeom>
        <a:solidFill>
          <a:srgbClr val="00B86E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kern="1200">
              <a:latin typeface="Aptos" panose="020B0004020202020204" pitchFamily="34" charset="0"/>
            </a:rPr>
            <a:t> </a:t>
          </a: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DIGITAL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PLAY:</a:t>
          </a:r>
          <a:endParaRPr lang="pt-PT" sz="1200" kern="1200">
            <a:latin typeface="Aptos" panose="020B0004020202020204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JOGOS EM DIRETO</a:t>
          </a:r>
          <a:endParaRPr lang="pt-PT" sz="1000" kern="1200">
            <a:latin typeface="Aptos" panose="020B0004020202020204" pitchFamily="34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PT" sz="900" kern="1200">
            <a:latin typeface="Aptos" panose="020B0004020202020204" pitchFamily="34" charset="0"/>
          </a:endParaRPr>
        </a:p>
      </dsp:txBody>
      <dsp:txXfrm rot="5400000">
        <a:off x="6190647" y="575697"/>
        <a:ext cx="1917885" cy="1727095"/>
      </dsp:txXfrm>
    </dsp:sp>
    <dsp:sp modelId="{038C6265-10B2-4FE9-8521-55371A722107}">
      <dsp:nvSpPr>
        <dsp:cNvPr id="0" name=""/>
        <dsp:cNvSpPr/>
      </dsp:nvSpPr>
      <dsp:spPr>
        <a:xfrm rot="16200000">
          <a:off x="7772071" y="480302"/>
          <a:ext cx="2878491" cy="1917885"/>
        </a:xfrm>
        <a:prstGeom prst="flowChartManualOperation">
          <a:avLst/>
        </a:prstGeom>
        <a:solidFill>
          <a:srgbClr val="00DB82"/>
        </a:solidFill>
        <a:ln w="28575" cap="flat" cmpd="sng" algn="ctr">
          <a:solidFill>
            <a:srgbClr val="E5E5DF"/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6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RÁDIO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1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rPr>
            <a:t>RTP ANTENA 1:</a:t>
          </a:r>
          <a:endParaRPr lang="pt-PT" sz="1200" kern="1200">
            <a:latin typeface="Aptos" panose="020B0004020202020204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PT" sz="1200" kern="1200">
              <a:latin typeface="Aptos" panose="020B0004020202020204" pitchFamily="34" charset="0"/>
            </a:rPr>
            <a:t>PATROCÍNIO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PT" sz="2000" kern="1200">
            <a:latin typeface="Aptos" panose="020B0004020202020204" pitchFamily="34" charset="0"/>
          </a:endParaRPr>
        </a:p>
      </dsp:txBody>
      <dsp:txXfrm rot="5400000">
        <a:off x="8252374" y="575697"/>
        <a:ext cx="1917885" cy="1727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C98-63BC-40BE-9D66-8662F38E3D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8D2A907-4C87-4297-9902-CD50EA3D1D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900216E-1C38-404F-B51E-9572484D1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7A2FAE0-2333-4B02-8A4F-EF54C40F1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073F208-6F47-4607-A551-4B05072BC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6264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840E99-0F45-4BBF-9550-03B6477FD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BDAA00D-9C4F-437E-A15C-C1A4CE4878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1E33F3F-C868-4DA4-9894-2235CA943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00C80D4-3D5B-4DD9-8803-A0E4B1397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8E83D19-12B2-467E-84C4-83B8189BA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4996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040338-1238-4AA5-AFD8-E487830BB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E25586E-744A-45EB-91A0-230813B46D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6780831-6F83-4514-8A55-29F7750EB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B8BDB4C-46A2-4C53-B3CD-6561B2DB0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3EEFA04-9DA8-49AE-BE07-347FF371F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90972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C19C82-2989-4A2C-808B-FB014535C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CD34A1D7-7F34-4C5E-8386-42BCD91D08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A7BF527-288F-4ADF-85BC-343699DBBC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0D9D1D4-10CB-4399-B631-715F2E695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777C215D-40FF-4C96-AE8A-F33283ED0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9DE260F4-3D0A-455E-BDE8-F6B6FC674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5209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B43080-69BF-4D1F-9BF2-769114B36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41C5DED-858E-413F-AC3B-B3E48E10A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BAD9935-E7C4-4825-949A-F12F2734D4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216B3AE4-06D9-4002-9679-7C7293628B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21F15DEF-94EE-4C70-9B7F-C71C173E6A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97519E3A-ED17-43C8-B50F-14E4926C9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2FDFC3B9-228E-48D2-B366-8F31EEB13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5C21A929-F394-4E8F-8A5B-C75AC7E37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95064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6952F0-630A-4D83-9F17-0A29EC1C3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15C74038-4105-4B7A-9CD9-C29DA01CB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23F9E8C0-3BB5-4069-9805-1C8FC864F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4C0D963F-3B22-401D-8F73-A58DA595A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2807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E3147089-2510-42CD-8B8F-B924FC7A5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475E9BDC-B6C6-4883-AE6F-3734C06D7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E0B12725-9931-4379-96FB-EFD6BA920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  <p:pic>
        <p:nvPicPr>
          <p:cNvPr id="7" name="Picture 8" descr="https://www.fpf.pt/Portals/0/FPFTemplates/Selecao/bb-right-corner-type-B.png">
            <a:extLst>
              <a:ext uri="{FF2B5EF4-FFF2-40B4-BE49-F238E27FC236}">
                <a16:creationId xmlns:a16="http://schemas.microsoft.com/office/drawing/2014/main" id="{7CBD7E47-C421-91AE-1D7F-636BB4A9DB2F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97"/>
          <a:stretch/>
        </p:blipFill>
        <p:spPr bwMode="auto">
          <a:xfrm>
            <a:off x="9051925" y="0"/>
            <a:ext cx="3135942" cy="691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2999B338-3BA0-2C87-0AA7-19011B1CE8D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790358A-15A0-7C41-0622-E4382609FC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686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331D7E-DED9-46B7-AD3B-830464ADB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BD99E02-1D31-4819-9E89-5479E1DAE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748D2BE-43DB-4494-8319-0685C5D9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D9B1901-30BC-43D2-B57A-D42D9C55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DB9A4B3-4288-482F-9A5F-D0EBE246F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5FEF56D-4F07-459A-97AB-9AD7F9A9C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9659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8896AC-4474-4197-85A3-CDDEF96AF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21F6FA86-4438-44C8-B300-F5CE004573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4B13315B-F7BB-4836-BBA4-692ACC718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2547D3A8-8F95-44F9-8837-57DA33E17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32B0DC6-CA3C-4409-9D5E-681429AF1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AF879BD-E893-4209-8D7A-0C5B0F738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9403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C22A86-F588-4A03-A5BA-97ED14B6C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5FC28FA-256A-47AF-9AC5-6AAEE1BDAC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1A4DB46-25C9-4E50-822E-E0039D868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5DA605F-D029-476C-8B01-DC3A7438C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03FCDD5-1495-4C05-AE82-DA693C0A6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82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DFC7355-A1B2-481A-9116-4DD5A3F53E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5BFCCA0-071E-470B-B96E-8976F711C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BCE55F9-3A3E-4B44-A5A1-DF6F9B73B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E7EA610-8BCA-4B8D-ACEC-292B82DFD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21BC04D-2AF6-414E-ABE5-5841963C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9988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DBFFA-8EA7-6043-9ED1-5004F992BB5B}" type="datetime1">
              <a:rPr lang="en-US" smtClean="0"/>
              <a:t>7/14/2026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3794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5F52E-A8BE-5C4B-A29B-1AB4305F1678}" type="datetime1">
              <a:rPr lang="en-US" smtClean="0"/>
              <a:t>7/14/2026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5115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6DC7-76BC-DC44-995A-A260EF75BF2F}" type="datetime1">
              <a:rPr lang="en-US" smtClean="0"/>
              <a:t>7/14/2026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66454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C80C3-B28F-3442-A4F6-6F59C03E1B50}" type="datetime1">
              <a:rPr lang="en-US" smtClean="0"/>
              <a:t>7/14/2026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44392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8B3D3-8200-814F-A22E-8F5164DFF711}" type="datetime1">
              <a:rPr lang="en-US" smtClean="0"/>
              <a:t>7/14/2026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78783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72F0-72B7-C94A-82A9-FCAAEC277C9E}" type="datetime1">
              <a:rPr lang="en-US" smtClean="0"/>
              <a:t>7/14/2026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389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0046-9962-1840-9932-BFAC56C7A9B7}" type="datetime1">
              <a:rPr lang="en-US" smtClean="0"/>
              <a:t>7/14/2026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00292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5CDD-5877-6D46-8EE3-884D98A817F4}" type="datetime1">
              <a:rPr lang="en-US" smtClean="0"/>
              <a:t>7/14/2026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911289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93D49-4D69-004D-81B0-4B68DAEB6265}" type="datetime1">
              <a:rPr lang="en-US" smtClean="0"/>
              <a:t>7/14/2026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731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E8BED-BE66-054A-9FBA-25E2B6EA169E}" type="datetime1">
              <a:rPr lang="en-US" smtClean="0"/>
              <a:t>7/14/2026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594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38902-2CD8-2941-86C1-E54A2A761F27}" type="datetime1">
              <a:rPr lang="en-US" smtClean="0"/>
              <a:t>7/14/2026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3704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1421C83A-9677-4B1C-8B75-291C4F569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9E5B8DC-4CC5-4A74-BC9E-3CB541F75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F9E1D5A-45AE-4A15-8190-BDC984FE89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E97E0-5D31-44DA-A9F0-3986E57022C4}" type="datetimeFigureOut">
              <a:rPr lang="pt-PT" smtClean="0"/>
              <a:t>14-07-2026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8A97F52-5D3B-4C5F-83B7-7E3BED2E77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80D30EB-9643-4B69-B5A1-ECAEB4DCBB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5C92B-CDCC-4475-84DC-FE137B512F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911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A59BA-3D5D-864A-BD6F-6559E9F5334C}" type="datetime1">
              <a:rPr lang="en-US" smtClean="0"/>
              <a:t>7/14/2026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2D511-37C5-C047-B10C-C4AD5C82D3D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3560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82BEC3-3634-7A81-942E-9EFFAC84C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9F79F27-32B1-38E3-0AAC-2D2F547328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52"/>
          <a:stretch/>
        </p:blipFill>
        <p:spPr bwMode="auto">
          <a:xfrm>
            <a:off x="3164025" y="0"/>
            <a:ext cx="5911850" cy="583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s://www.fpf.pt/Portals/0/FPFTemplates/Selecao/bb-right-corner-type-B.png">
            <a:extLst>
              <a:ext uri="{FF2B5EF4-FFF2-40B4-BE49-F238E27FC236}">
                <a16:creationId xmlns:a16="http://schemas.microsoft.com/office/drawing/2014/main" id="{C3D78E0C-E095-727C-758D-21E719DC7C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97"/>
          <a:stretch/>
        </p:blipFill>
        <p:spPr bwMode="auto">
          <a:xfrm>
            <a:off x="9056058" y="0"/>
            <a:ext cx="3135942" cy="691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3448F343-E352-4734-1657-5D1B87B913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1"/>
          <a:stretch/>
        </p:blipFill>
        <p:spPr bwMode="auto">
          <a:xfrm>
            <a:off x="0" y="0"/>
            <a:ext cx="2840074" cy="689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8ACC2A7C-E904-D3E1-FD4A-7BB54D96F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911" y="426313"/>
            <a:ext cx="3218688" cy="31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Marcador de Posição de Conteúdo 12">
            <a:extLst>
              <a:ext uri="{FF2B5EF4-FFF2-40B4-BE49-F238E27FC236}">
                <a16:creationId xmlns:a16="http://schemas.microsoft.com/office/drawing/2014/main" id="{6BFAAE54-CF47-C55E-5532-A706112F63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925" y="6204600"/>
            <a:ext cx="1664903" cy="32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509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1" name="Rectangle 7204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67F6C9BA-646C-4AF0-3625-5C6FFA3D9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3" b="7833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E1E7BCB5-6F28-0D01-1884-EEC3C283B5FB}"/>
              </a:ext>
            </a:extLst>
          </p:cNvPr>
          <p:cNvSpPr/>
          <p:nvPr/>
        </p:nvSpPr>
        <p:spPr>
          <a:xfrm>
            <a:off x="-1118951" y="-116148"/>
            <a:ext cx="13809784" cy="7831015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6D37848-E9BD-5EFD-6A9E-37AB2E77F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06820"/>
            <a:ext cx="11019918" cy="1325563"/>
          </a:xfrm>
        </p:spPr>
        <p:txBody>
          <a:bodyPr>
            <a:normAutofit fontScale="90000"/>
          </a:bodyPr>
          <a:lstStyle/>
          <a:p>
            <a:r>
              <a:rPr lang="pt-PT">
                <a:solidFill>
                  <a:srgbClr val="FFFFFF"/>
                </a:solidFill>
                <a:latin typeface="Aptos ExtraBold" panose="020B0004020202020204" pitchFamily="34" charset="0"/>
              </a:rPr>
              <a:t>A Supertaça Cândido de Oliveira, que abre a época futebolística 2026/27, tem transmissão na RTP.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F833977-57A6-2D84-8615-DEF0EE087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507196"/>
            <a:ext cx="1111365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dirty="0">
                <a:solidFill>
                  <a:srgbClr val="FFFFFF"/>
                </a:solidFill>
                <a:latin typeface="Aptos "/>
              </a:rPr>
              <a:t>O campeão nacional </a:t>
            </a: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"/>
              </a:rPr>
              <a:t>FC Porto </a:t>
            </a:r>
            <a:r>
              <a:rPr lang="pt-PT" dirty="0">
                <a:solidFill>
                  <a:srgbClr val="FFFFFF"/>
                </a:solidFill>
                <a:latin typeface="Aptos "/>
              </a:rPr>
              <a:t>(vencedor da Primeira Liga 2025/2026 defronta o Torreense (vencedor da Taça de Portugal 2025/2026).</a:t>
            </a:r>
          </a:p>
          <a:p>
            <a:pPr marL="0" indent="0">
              <a:buNone/>
            </a:pPr>
            <a:r>
              <a:rPr lang="pt-PT" dirty="0">
                <a:solidFill>
                  <a:srgbClr val="FFFFFF"/>
                </a:solidFill>
                <a:latin typeface="Aptos "/>
              </a:rPr>
              <a:t>Jogo dia 1 de agosto 2026 pelas 20h15</a:t>
            </a:r>
          </a:p>
        </p:txBody>
      </p:sp>
      <p:pic>
        <p:nvPicPr>
          <p:cNvPr id="7174" name="Picture 6" descr="Supercopa de Portugal | Futebolpédia | Fandom">
            <a:extLst>
              <a:ext uri="{FF2B5EF4-FFF2-40B4-BE49-F238E27FC236}">
                <a16:creationId xmlns:a16="http://schemas.microsoft.com/office/drawing/2014/main" id="{70EC73AC-48A2-105E-63D6-B4A189F33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481" y="263645"/>
            <a:ext cx="1008638" cy="114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319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A83839-1409-4EB1-AF93-FDEAD0D2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CC3154B1-E9A5-4977-A37F-3EE272221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2CD82403-25D2-E6AD-9F4F-0D81BDD95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D511-37C5-C047-B10C-C4AD5C82D3DC}" type="slidenum">
              <a:rPr lang="pt-PT" smtClean="0"/>
              <a:t>3</a:t>
            </a:fld>
            <a:endParaRPr lang="pt-PT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B359119-E62B-3808-8483-FD1F4891E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776"/>
            <a:ext cx="12192000" cy="6842448"/>
          </a:xfrm>
          <a:prstGeom prst="rect">
            <a:avLst/>
          </a:prstGeom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C472B930-58F1-F2A4-25B8-7FB02C229634}"/>
              </a:ext>
            </a:extLst>
          </p:cNvPr>
          <p:cNvSpPr/>
          <p:nvPr/>
        </p:nvSpPr>
        <p:spPr>
          <a:xfrm>
            <a:off x="-808894" y="-464883"/>
            <a:ext cx="13809784" cy="8196144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graphicFrame>
        <p:nvGraphicFramePr>
          <p:cNvPr id="7" name="Tabela 2">
            <a:extLst>
              <a:ext uri="{FF2B5EF4-FFF2-40B4-BE49-F238E27FC236}">
                <a16:creationId xmlns:a16="http://schemas.microsoft.com/office/drawing/2014/main" id="{81E079CE-37DC-A997-2EF7-CA8092BAFC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577012"/>
              </p:ext>
            </p:extLst>
          </p:nvPr>
        </p:nvGraphicFramePr>
        <p:xfrm>
          <a:off x="1545336" y="2671962"/>
          <a:ext cx="8558785" cy="1568209"/>
        </p:xfrm>
        <a:graphic>
          <a:graphicData uri="http://schemas.openxmlformats.org/drawingml/2006/table">
            <a:tbl>
              <a:tblPr firstRow="1" bandRow="1">
                <a:effectLst>
                  <a:outerShdw blurRad="76200" dist="12700" dir="8100000" sy="-23000" kx="8004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1438009">
                  <a:extLst>
                    <a:ext uri="{9D8B030D-6E8A-4147-A177-3AD203B41FA5}">
                      <a16:colId xmlns:a16="http://schemas.microsoft.com/office/drawing/2014/main" val="230020265"/>
                    </a:ext>
                  </a:extLst>
                </a:gridCol>
                <a:gridCol w="1361240">
                  <a:extLst>
                    <a:ext uri="{9D8B030D-6E8A-4147-A177-3AD203B41FA5}">
                      <a16:colId xmlns:a16="http://schemas.microsoft.com/office/drawing/2014/main" val="408315036"/>
                    </a:ext>
                  </a:extLst>
                </a:gridCol>
                <a:gridCol w="904090">
                  <a:extLst>
                    <a:ext uri="{9D8B030D-6E8A-4147-A177-3AD203B41FA5}">
                      <a16:colId xmlns:a16="http://schemas.microsoft.com/office/drawing/2014/main" val="2247455997"/>
                    </a:ext>
                  </a:extLst>
                </a:gridCol>
                <a:gridCol w="2106854">
                  <a:extLst>
                    <a:ext uri="{9D8B030D-6E8A-4147-A177-3AD203B41FA5}">
                      <a16:colId xmlns:a16="http://schemas.microsoft.com/office/drawing/2014/main" val="3310262945"/>
                    </a:ext>
                  </a:extLst>
                </a:gridCol>
                <a:gridCol w="1368243">
                  <a:extLst>
                    <a:ext uri="{9D8B030D-6E8A-4147-A177-3AD203B41FA5}">
                      <a16:colId xmlns:a16="http://schemas.microsoft.com/office/drawing/2014/main" val="2848563933"/>
                    </a:ext>
                  </a:extLst>
                </a:gridCol>
                <a:gridCol w="1380349">
                  <a:extLst>
                    <a:ext uri="{9D8B030D-6E8A-4147-A177-3AD203B41FA5}">
                      <a16:colId xmlns:a16="http://schemas.microsoft.com/office/drawing/2014/main" val="846756414"/>
                    </a:ext>
                  </a:extLst>
                </a:gridCol>
              </a:tblGrid>
              <a:tr h="5405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JOGO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DATA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HORA </a:t>
                      </a:r>
                      <a:endParaRPr lang="pt-PT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TV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RADIO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DIGITAL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38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781276"/>
                  </a:ext>
                </a:extLst>
              </a:tr>
              <a:tr h="1027643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FC PORTO </a:t>
                      </a:r>
                    </a:p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X </a:t>
                      </a:r>
                    </a:p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TORREENSE</a:t>
                      </a:r>
                      <a:endParaRPr lang="pt-PT" sz="1400" b="1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baseline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1 Ago 25</a:t>
                      </a:r>
                      <a:endParaRPr lang="pt-PT" sz="140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20h15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RTP</a:t>
                      </a:r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1; </a:t>
                      </a:r>
                    </a:p>
                    <a:p>
                      <a:pPr algn="ctr"/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RTP Mundo e RTP Africa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ANTENA</a:t>
                      </a:r>
                      <a:r>
                        <a:rPr lang="pt-PT" sz="1400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1</a:t>
                      </a:r>
                      <a:endParaRPr lang="pt-PT" sz="140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RTP PLAY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57834"/>
                  </a:ext>
                </a:extLst>
              </a:tr>
            </a:tbl>
          </a:graphicData>
        </a:graphic>
      </p:graphicFrame>
      <p:sp>
        <p:nvSpPr>
          <p:cNvPr id="11" name="Rectangle 6">
            <a:extLst>
              <a:ext uri="{FF2B5EF4-FFF2-40B4-BE49-F238E27FC236}">
                <a16:creationId xmlns:a16="http://schemas.microsoft.com/office/drawing/2014/main" id="{7AEFA55A-771B-75A6-D1A3-00F9E2227E26}"/>
              </a:ext>
            </a:extLst>
          </p:cNvPr>
          <p:cNvSpPr/>
          <p:nvPr/>
        </p:nvSpPr>
        <p:spPr>
          <a:xfrm>
            <a:off x="2997692" y="1825625"/>
            <a:ext cx="6196613" cy="450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pt-PT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rial Narrow"/>
              </a:rPr>
              <a:t>Perfil de Transmissão</a:t>
            </a:r>
            <a:endParaRPr lang="pt-PT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cs typeface="Arial Narrow"/>
            </a:endParaRPr>
          </a:p>
        </p:txBody>
      </p:sp>
      <p:pic>
        <p:nvPicPr>
          <p:cNvPr id="19" name="Picture 6" descr="Supercopa de Portugal | Futebolpédia | Fandom">
            <a:extLst>
              <a:ext uri="{FF2B5EF4-FFF2-40B4-BE49-F238E27FC236}">
                <a16:creationId xmlns:a16="http://schemas.microsoft.com/office/drawing/2014/main" id="{5BD43A79-C5B5-2E6B-4379-C1FCC7122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481" y="263645"/>
            <a:ext cx="1008638" cy="114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3">
            <a:extLst>
              <a:ext uri="{FF2B5EF4-FFF2-40B4-BE49-F238E27FC236}">
                <a16:creationId xmlns:a16="http://schemas.microsoft.com/office/drawing/2014/main" id="{FED541E6-D1C7-0C9C-E6AD-388F1C8106AE}"/>
              </a:ext>
            </a:extLst>
          </p:cNvPr>
          <p:cNvSpPr txBox="1"/>
          <p:nvPr/>
        </p:nvSpPr>
        <p:spPr>
          <a:xfrm>
            <a:off x="2997692" y="5438299"/>
            <a:ext cx="6100126" cy="738664"/>
          </a:xfrm>
          <a:prstGeom prst="rect">
            <a:avLst/>
          </a:prstGeom>
          <a:solidFill>
            <a:srgbClr val="FFFFFF">
              <a:alpha val="80000"/>
            </a:srgbClr>
          </a:solidFill>
          <a:ln w="28575">
            <a:solidFill>
              <a:srgbClr val="E73827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1400">
                <a:solidFill>
                  <a:schemeClr val="tx1"/>
                </a:solidFill>
                <a:latin typeface="Calibri"/>
              </a:rPr>
              <a:t>É dado preferência para uma primeira negociação </a:t>
            </a:r>
          </a:p>
          <a:p>
            <a:pPr algn="ctr"/>
            <a:r>
              <a:rPr lang="pt-PT" sz="1400">
                <a:solidFill>
                  <a:schemeClr val="tx1"/>
                </a:solidFill>
                <a:latin typeface="Calibri"/>
              </a:rPr>
              <a:t>(15 dias) aos patrocinadores oficiais da prova, a partir da data do envio desta proposta</a:t>
            </a:r>
          </a:p>
        </p:txBody>
      </p:sp>
    </p:spTree>
    <p:extLst>
      <p:ext uri="{BB962C8B-B14F-4D97-AF65-F5344CB8AC3E}">
        <p14:creationId xmlns:p14="http://schemas.microsoft.com/office/powerpoint/2010/main" val="4272686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55EA8A9B-0DE2-67B3-775B-CA08FD8F7B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CB2FD50-ADFD-4955-8A0D-344B6C458833}"/>
              </a:ext>
            </a:extLst>
          </p:cNvPr>
          <p:cNvSpPr/>
          <p:nvPr/>
        </p:nvSpPr>
        <p:spPr>
          <a:xfrm>
            <a:off x="892490" y="1924994"/>
            <a:ext cx="10402824" cy="2646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atin typeface="Aptos" panose="020B0004020202020204" pitchFamily="34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77FD32D-BD0A-4E13-B9EF-E9F94AF48B8A}"/>
              </a:ext>
            </a:extLst>
          </p:cNvPr>
          <p:cNvSpPr/>
          <p:nvPr/>
        </p:nvSpPr>
        <p:spPr>
          <a:xfrm>
            <a:off x="2542032" y="1157383"/>
            <a:ext cx="7107936" cy="29992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atin typeface="Aptos" panose="020B0004020202020204" pitchFamily="34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6D07B41E-765A-41B7-B998-B8765BF32D70}"/>
              </a:ext>
            </a:extLst>
          </p:cNvPr>
          <p:cNvSpPr/>
          <p:nvPr/>
        </p:nvSpPr>
        <p:spPr>
          <a:xfrm>
            <a:off x="1525041" y="681037"/>
            <a:ext cx="9137722" cy="603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pt-PT" sz="4000" b="1">
                <a:solidFill>
                  <a:srgbClr val="2B0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OFERTAS COMERCIAIS:</a:t>
            </a:r>
            <a:endParaRPr lang="pt-PT" sz="4400" b="1">
              <a:solidFill>
                <a:srgbClr val="2B0C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pic>
        <p:nvPicPr>
          <p:cNvPr id="11" name="Picture 8" descr="https://www.fpf.pt/Portals/0/FPFTemplates/Selecao/bb-right-corner-type-B.png">
            <a:extLst>
              <a:ext uri="{FF2B5EF4-FFF2-40B4-BE49-F238E27FC236}">
                <a16:creationId xmlns:a16="http://schemas.microsoft.com/office/drawing/2014/main" id="{3F8A08BB-0B65-F0AB-C7B8-1377850A21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97"/>
          <a:stretch/>
        </p:blipFill>
        <p:spPr bwMode="auto">
          <a:xfrm>
            <a:off x="9051925" y="0"/>
            <a:ext cx="3135942" cy="691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11476E0-6B4B-42FF-8FE7-8C51CCACE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4</a:t>
            </a:fld>
            <a:endParaRPr lang="pt-PT">
              <a:solidFill>
                <a:srgbClr val="FFFFFF"/>
              </a:solidFill>
            </a:endParaRP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EFB20CD5-06B6-06B4-ECD0-3AFEF381C32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>
              <a:latin typeface="Aptos" panose="020B0004020202020204" pitchFamily="34" charset="0"/>
            </a:endParaRPr>
          </a:p>
        </p:txBody>
      </p:sp>
      <p:graphicFrame>
        <p:nvGraphicFramePr>
          <p:cNvPr id="7" name="Diagram 3">
            <a:extLst>
              <a:ext uri="{FF2B5EF4-FFF2-40B4-BE49-F238E27FC236}">
                <a16:creationId xmlns:a16="http://schemas.microsoft.com/office/drawing/2014/main" id="{0D26BCA2-AEE5-4944-AEB9-367F928EB9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4007083"/>
              </p:ext>
            </p:extLst>
          </p:nvPr>
        </p:nvGraphicFramePr>
        <p:xfrm>
          <a:off x="1006039" y="2012526"/>
          <a:ext cx="10175725" cy="2878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76591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694F96D1-D30C-FBCF-8F8C-C417AD56C5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185160" y="-26163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07614F2-9E28-4205-858E-E03164EC67A3}"/>
              </a:ext>
            </a:extLst>
          </p:cNvPr>
          <p:cNvSpPr/>
          <p:nvPr/>
        </p:nvSpPr>
        <p:spPr>
          <a:xfrm>
            <a:off x="1525040" y="1183612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Patrocínio</a:t>
            </a:r>
          </a:p>
        </p:txBody>
      </p:sp>
      <p:sp>
        <p:nvSpPr>
          <p:cNvPr id="6" name="Arredondar Rectângulo de Canto Diagonal 5">
            <a:extLst>
              <a:ext uri="{FF2B5EF4-FFF2-40B4-BE49-F238E27FC236}">
                <a16:creationId xmlns:a16="http://schemas.microsoft.com/office/drawing/2014/main" id="{AC0E295F-75E6-4726-9402-4E5B1E06490E}"/>
              </a:ext>
            </a:extLst>
          </p:cNvPr>
          <p:cNvSpPr/>
          <p:nvPr/>
        </p:nvSpPr>
        <p:spPr bwMode="auto">
          <a:xfrm>
            <a:off x="2947892" y="5480352"/>
            <a:ext cx="6296214" cy="555514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PT" sz="1000" kern="0">
                <a:solidFill>
                  <a:prstClr val="black"/>
                </a:solidFill>
                <a:latin typeface="Aptos" panose="020B0004020202020204" pitchFamily="34" charset="0"/>
              </a:rPr>
              <a:t>VALORES PARA SPOT COMERCIAL DE 20”. </a:t>
            </a:r>
            <a:r>
              <a:rPr lang="pt-PT" sz="1000">
                <a:solidFill>
                  <a:prstClr val="black"/>
                </a:solidFill>
                <a:latin typeface="Aptos" panose="020B0004020202020204" pitchFamily="34" charset="0"/>
              </a:rPr>
              <a:t>Aos valores apresentados acresce </a:t>
            </a:r>
            <a:r>
              <a:rPr lang="pt-PT" sz="1000" b="1">
                <a:solidFill>
                  <a:prstClr val="black"/>
                </a:solidFill>
                <a:latin typeface="Aptos" panose="020B0004020202020204" pitchFamily="34" charset="0"/>
              </a:rPr>
              <a:t>as taxas e impostos em vigor.</a:t>
            </a:r>
            <a:endParaRPr lang="pt-PT" sz="1000">
              <a:solidFill>
                <a:prstClr val="black"/>
              </a:solidFill>
              <a:latin typeface="Aptos" panose="020B0004020202020204" pitchFamily="34" charset="0"/>
            </a:endParaRPr>
          </a:p>
        </p:txBody>
      </p:sp>
      <p:sp>
        <p:nvSpPr>
          <p:cNvPr id="9" name="Rectângulo 16">
            <a:extLst>
              <a:ext uri="{FF2B5EF4-FFF2-40B4-BE49-F238E27FC236}">
                <a16:creationId xmlns:a16="http://schemas.microsoft.com/office/drawing/2014/main" id="{4AAD4C0F-FD0B-4FD1-A940-36585D8AF610}"/>
              </a:ext>
            </a:extLst>
          </p:cNvPr>
          <p:cNvSpPr/>
          <p:nvPr/>
        </p:nvSpPr>
        <p:spPr>
          <a:xfrm>
            <a:off x="1525040" y="2144539"/>
            <a:ext cx="8979447" cy="255454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defRPr/>
            </a:pPr>
            <a:r>
              <a:rPr lang="pt-PT" sz="1600">
                <a:latin typeface="Aptos" panose="020B0004020202020204" pitchFamily="34" charset="0"/>
              </a:rPr>
              <a:t>Oportunidade de patrocinar a transmissão, em direto, da Supertaça Cândido de Oliveira 2026.</a:t>
            </a:r>
          </a:p>
          <a:p>
            <a:pPr lvl="0" algn="just">
              <a:defRPr/>
            </a:pPr>
            <a:endParaRPr lang="pt-PT" sz="160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u="sng" kern="0">
                <a:latin typeface="Aptos" panose="020B0004020202020204" pitchFamily="34" charset="0"/>
              </a:rPr>
              <a:t>Para cada patrocinador: </a:t>
            </a: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5” CARTÃO PATROCINIO: </a:t>
            </a:r>
            <a:r>
              <a:rPr lang="pt-PT" sz="1600" kern="0">
                <a:latin typeface="Aptos" panose="020B0004020202020204" pitchFamily="34" charset="0"/>
              </a:rPr>
              <a:t>irá estar presente no início de todas as partes e no fim do programa (mínimo 4 cartões);</a:t>
            </a: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SPOT COMERCIAL: </a:t>
            </a:r>
            <a:r>
              <a:rPr lang="pt-PT" sz="1600" kern="0">
                <a:latin typeface="Aptos" panose="020B0004020202020204" pitchFamily="34" charset="0"/>
              </a:rPr>
              <a:t>1 spot de 20 segundos colocado no intervalo do programa;</a:t>
            </a:r>
          </a:p>
          <a:p>
            <a:pPr algn="just">
              <a:defRPr/>
            </a:pPr>
            <a:r>
              <a:rPr lang="pt-PT" sz="1600" b="1">
                <a:latin typeface="Aptos" panose="020B0004020202020204" pitchFamily="34" charset="0"/>
              </a:rPr>
              <a:t>AUTO PROMOÇÕES NA RTP1:</a:t>
            </a:r>
            <a:r>
              <a:rPr lang="pt-PT" sz="1600">
                <a:latin typeface="Aptos" panose="020B0004020202020204" pitchFamily="34" charset="0"/>
              </a:rPr>
              <a:t> presente junto às autopromoções através de um cartão de 5” que inclui uma </a:t>
            </a:r>
            <a:r>
              <a:rPr lang="pt-PT" sz="1600" err="1">
                <a:latin typeface="Aptos" panose="020B0004020202020204" pitchFamily="34" charset="0"/>
              </a:rPr>
              <a:t>voice-over</a:t>
            </a:r>
            <a:r>
              <a:rPr lang="pt-PT" sz="1600">
                <a:latin typeface="Aptos" panose="020B0004020202020204" pitchFamily="34" charset="0"/>
              </a:rPr>
              <a:t> específica (mínimo 30 </a:t>
            </a:r>
            <a:r>
              <a:rPr lang="pt-PT" sz="1600" err="1">
                <a:latin typeface="Aptos" panose="020B0004020202020204" pitchFamily="34" charset="0"/>
              </a:rPr>
              <a:t>autopromos</a:t>
            </a:r>
            <a:r>
              <a:rPr lang="pt-PT" sz="1600">
                <a:latin typeface="Aptos" panose="020B0004020202020204" pitchFamily="34" charset="0"/>
              </a:rPr>
              <a:t>/jogo);</a:t>
            </a: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CDE847B2-D509-43ED-8427-A62C12C496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229337"/>
              </p:ext>
            </p:extLst>
          </p:nvPr>
        </p:nvGraphicFramePr>
        <p:xfrm>
          <a:off x="4130515" y="4477756"/>
          <a:ext cx="3930967" cy="100259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930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1298">
                <a:tc>
                  <a:txBody>
                    <a:bodyPr/>
                    <a:lstStyle/>
                    <a:p>
                      <a:pPr algn="ctr"/>
                      <a:r>
                        <a:rPr lang="en-GB" sz="16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VALOR FINAL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12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12.000 €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Marcador de Posição do Número do Diapositivo 3">
            <a:extLst>
              <a:ext uri="{FF2B5EF4-FFF2-40B4-BE49-F238E27FC236}">
                <a16:creationId xmlns:a16="http://schemas.microsoft.com/office/drawing/2014/main" id="{B7596F9E-296B-4C41-BD2D-058785FA7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5</a:t>
            </a:fld>
            <a:endParaRPr lang="pt-PT">
              <a:solidFill>
                <a:srgbClr val="FFFFFF"/>
              </a:solidFill>
            </a:endParaRPr>
          </a:p>
        </p:txBody>
      </p:sp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4040ABD6-9DB3-A626-726D-C2A11E237541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8090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" name="Picture 2" descr="https://www.fpf.pt/Portals/0/FPFTemplates/Selecao/bb-left-corner-type-B.png">
            <a:extLst>
              <a:ext uri="{FF2B5EF4-FFF2-40B4-BE49-F238E27FC236}">
                <a16:creationId xmlns:a16="http://schemas.microsoft.com/office/drawing/2014/main" id="{B0E593B4-2C7D-F372-B498-580A4DCBD5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0"/>
          <a:stretch/>
        </p:blipFill>
        <p:spPr bwMode="auto">
          <a:xfrm>
            <a:off x="17316" y="-1"/>
            <a:ext cx="301544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rredondar Rectângulo de Canto Diagonal 5">
            <a:extLst>
              <a:ext uri="{FF2B5EF4-FFF2-40B4-BE49-F238E27FC236}">
                <a16:creationId xmlns:a16="http://schemas.microsoft.com/office/drawing/2014/main" id="{AC0E295F-75E6-4726-9402-4E5B1E06490E}"/>
              </a:ext>
            </a:extLst>
          </p:cNvPr>
          <p:cNvSpPr/>
          <p:nvPr/>
        </p:nvSpPr>
        <p:spPr bwMode="auto">
          <a:xfrm>
            <a:off x="1634745" y="4937433"/>
            <a:ext cx="7604255" cy="289397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pt-PT" sz="1000" kern="0">
                <a:solidFill>
                  <a:prstClr val="black"/>
                </a:solidFill>
                <a:latin typeface="Aptos" panose="020B0004020202020204" pitchFamily="34" charset="0"/>
              </a:rPr>
              <a:t>VALORES PARA SPOT COMERCIAL DE 20”. </a:t>
            </a:r>
            <a:r>
              <a:rPr lang="pt-PT" sz="1000">
                <a:solidFill>
                  <a:prstClr val="black"/>
                </a:solidFill>
                <a:latin typeface="Aptos" panose="020B0004020202020204" pitchFamily="34" charset="0"/>
              </a:rPr>
              <a:t>Aos valores apresentados acresce </a:t>
            </a:r>
            <a:r>
              <a:rPr lang="pt-PT" sz="1000" b="1">
                <a:solidFill>
                  <a:prstClr val="black"/>
                </a:solidFill>
                <a:latin typeface="Aptos" panose="020B0004020202020204" pitchFamily="34" charset="0"/>
              </a:rPr>
              <a:t>as taxas e impostos em vigor.</a:t>
            </a:r>
            <a:endParaRPr lang="pt-PT" sz="1000">
              <a:solidFill>
                <a:prstClr val="black"/>
              </a:solidFill>
              <a:latin typeface="Aptos" panose="020B0004020202020204" pitchFamily="34" charset="0"/>
            </a:endParaRP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FBBC2025-A855-485D-8415-372705F5B8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920670"/>
              </p:ext>
            </p:extLst>
          </p:nvPr>
        </p:nvGraphicFramePr>
        <p:xfrm>
          <a:off x="1634745" y="2721108"/>
          <a:ext cx="8328983" cy="221632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{72833802-FEF1-4C79-8D5D-14CF1EAF98D9}</a:tableStyleId>
              </a:tblPr>
              <a:tblGrid>
                <a:gridCol w="1265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4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91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0967">
                <a:tc>
                  <a:txBody>
                    <a:bodyPr/>
                    <a:lstStyle/>
                    <a:p>
                      <a:pPr algn="ctr"/>
                      <a:endParaRPr lang="pt-PT" sz="16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noProof="0">
                          <a:latin typeface="Aptos" panose="020B0004020202020204" pitchFamily="34" charset="0"/>
                        </a:rPr>
                        <a:t>BLOCO EXCLUSIVO</a:t>
                      </a:r>
                    </a:p>
                    <a:p>
                      <a:pPr algn="ctr"/>
                      <a:r>
                        <a:rPr lang="en-GB" sz="1400" b="1" i="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GB" sz="1400" b="1" i="0" noProof="0" err="1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por</a:t>
                      </a:r>
                      <a:r>
                        <a:rPr lang="en-GB" sz="1400" b="1" i="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 </a:t>
                      </a:r>
                      <a:r>
                        <a:rPr lang="en-GB" sz="1400" b="1" i="0" noProof="0" err="1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jogo</a:t>
                      </a:r>
                      <a:r>
                        <a:rPr lang="en-GB" sz="1400" b="1" i="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kern="1200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1 JOGO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0970">
                <a:tc rowSpan="2"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VALOR</a:t>
                      </a:r>
                      <a:r>
                        <a:rPr lang="pt-PT" sz="1400" baseline="0">
                          <a:latin typeface="Aptos" panose="020B000402020202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pt-PT" sz="1400" baseline="0">
                          <a:latin typeface="Aptos" panose="020B0004020202020204" pitchFamily="34" charset="0"/>
                        </a:rPr>
                        <a:t>JOGO</a:t>
                      </a:r>
                      <a:endParaRPr lang="pt-PT" sz="1400" b="0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2X PONTAPÉS DE SAÍDA</a:t>
                      </a:r>
                      <a:r>
                        <a:rPr lang="pt-PT" sz="1400" u="none" strike="noStrike" kern="1200" baseline="0">
                          <a:effectLst/>
                          <a:latin typeface="Aptos" panose="020B0004020202020204" pitchFamily="34" charset="0"/>
                        </a:rPr>
                        <a:t> </a:t>
                      </a:r>
                      <a:endParaRPr lang="pt-PT" sz="1400" u="none" strike="noStrike" kern="1200">
                        <a:effectLst/>
                        <a:latin typeface="Aptos" panose="020B0004020202020204" pitchFamily="34" charset="0"/>
                      </a:endParaRPr>
                    </a:p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(IMED. ANTES ENTRADA EQUIPAS E 2ª PARTE JOGO)</a:t>
                      </a:r>
                      <a:endParaRPr lang="pt-PT" sz="1400" b="0" i="0" u="none" strike="noStrike" kern="120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u="none" strike="noStrike" baseline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9.500 €</a:t>
                      </a:r>
                      <a:endParaRPr lang="pt-PT" sz="1400" b="0" i="0" u="none" strike="noStrike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438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u="none" strike="noStrike" kern="1200" noProof="0">
                          <a:effectLst/>
                          <a:latin typeface="Aptos" panose="020B0004020202020204" pitchFamily="34" charset="0"/>
                        </a:rPr>
                        <a:t>2X APITOS FINAIS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400" u="none" strike="noStrike" kern="1200" noProof="0">
                          <a:effectLst/>
                          <a:latin typeface="Aptos" panose="020B0004020202020204" pitchFamily="34" charset="0"/>
                        </a:rPr>
                        <a:t>(IMED APÓS 1ª PARTE E 2ª PARTE)</a:t>
                      </a:r>
                      <a:endParaRPr lang="en-GB" sz="1400" b="0" i="0" u="none" strike="noStrike" kern="1200" noProof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u="none" strike="noStrike" kern="120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15.000 €</a:t>
                      </a:r>
                      <a:endParaRPr lang="pt-PT" sz="1400" b="0" i="0" u="none" strike="noStrike" kern="12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E07F4B23-5933-4A37-8E4E-6A6EDF8E8C32}"/>
              </a:ext>
            </a:extLst>
          </p:cNvPr>
          <p:cNvSpPr txBox="1"/>
          <p:nvPr/>
        </p:nvSpPr>
        <p:spPr>
          <a:xfrm>
            <a:off x="1525040" y="2378670"/>
            <a:ext cx="114435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pt-PT" sz="1600" kern="0">
                <a:solidFill>
                  <a:prstClr val="black"/>
                </a:solidFill>
                <a:latin typeface="Aptos" panose="020B0004020202020204" pitchFamily="34" charset="0"/>
              </a:rPr>
              <a:t>Compra de blocos comerciais exclusivos na transmissão, em direto:</a:t>
            </a:r>
            <a:r>
              <a:rPr lang="en-US" sz="1600" kern="0">
                <a:solidFill>
                  <a:prstClr val="black"/>
                </a:solidFill>
                <a:latin typeface="Aptos" panose="020B0004020202020204" pitchFamily="34" charset="0"/>
              </a:rPr>
              <a:t> </a:t>
            </a:r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5655" y="5044267"/>
            <a:ext cx="2743200" cy="365125"/>
          </a:xfrm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pt-PT">
              <a:solidFill>
                <a:srgbClr val="FFFFFF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1183612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Blocos Exclusivos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629409B1-11BE-2351-673E-DE843898C793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7549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7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Blocos Comerciais</a:t>
            </a:r>
          </a:p>
        </p:txBody>
      </p:sp>
      <p:sp>
        <p:nvSpPr>
          <p:cNvPr id="5" name="Rectângulo 6">
            <a:extLst>
              <a:ext uri="{FF2B5EF4-FFF2-40B4-BE49-F238E27FC236}">
                <a16:creationId xmlns:a16="http://schemas.microsoft.com/office/drawing/2014/main" id="{C856C59D-3B22-E4E8-38FC-05F6CF2DB30F}"/>
              </a:ext>
            </a:extLst>
          </p:cNvPr>
          <p:cNvSpPr/>
          <p:nvPr/>
        </p:nvSpPr>
        <p:spPr>
          <a:xfrm>
            <a:off x="1525039" y="1611434"/>
            <a:ext cx="8865869" cy="26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600">
                <a:latin typeface="Aptos" panose="020B0004020202020204" pitchFamily="34" charset="0"/>
              </a:rPr>
              <a:t>Compra de Espaço junto ao jogo (no break comercial antes do início do jogo e no intervalo) - Tabelas de preços junto à transmissão do jogo da Supertaça 2026:</a:t>
            </a:r>
            <a:endParaRPr lang="en-US" sz="1600">
              <a:latin typeface="Aptos" panose="020B0004020202020204" pitchFamily="34" charset="0"/>
            </a:endParaRPr>
          </a:p>
          <a:p>
            <a:pPr marL="285750" indent="-285750" defTabSz="800100"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pt-PT" sz="1600">
                <a:latin typeface="Aptos" panose="020B0004020202020204" pitchFamily="34" charset="0"/>
              </a:rPr>
              <a:t>Blocos antes jogo Supertaça 2026: </a:t>
            </a:r>
            <a:r>
              <a:rPr lang="pt-PT" sz="1600" b="1">
                <a:latin typeface="Aptos" panose="020B0004020202020204" pitchFamily="34" charset="0"/>
              </a:rPr>
              <a:t>T61;</a:t>
            </a:r>
          </a:p>
          <a:p>
            <a:pPr marL="285750" indent="-285750" defTabSz="800100"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Bloco intervalo jogo Supertaça 2026: </a:t>
            </a:r>
            <a:r>
              <a:rPr lang="pt-PT" sz="1600" b="1">
                <a:solidFill>
                  <a:prstClr val="black"/>
                </a:solidFill>
                <a:latin typeface="Aptos" panose="020B0004020202020204" pitchFamily="34" charset="0"/>
              </a:rPr>
              <a:t>T64;</a:t>
            </a:r>
          </a:p>
          <a:p>
            <a:pPr marL="285750" indent="-285750" defTabSz="800100"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Bloco antes entrega do Troféu Supertaça 2026 (bloco eventual): </a:t>
            </a:r>
            <a:r>
              <a:rPr lang="pt-PT" sz="1600" b="1">
                <a:solidFill>
                  <a:prstClr val="black"/>
                </a:solidFill>
                <a:latin typeface="Aptos" panose="020B0004020202020204" pitchFamily="34" charset="0"/>
              </a:rPr>
              <a:t>T64</a:t>
            </a: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.</a:t>
            </a:r>
          </a:p>
          <a:p>
            <a:pPr defTabSz="800100">
              <a:spcBef>
                <a:spcPct val="0"/>
              </a:spcBef>
              <a:spcAft>
                <a:spcPct val="35000"/>
              </a:spcAft>
            </a:pPr>
            <a:endParaRPr lang="pt-PT" sz="400" b="1">
              <a:latin typeface="Aptos" panose="020B0004020202020204" pitchFamily="34" charset="0"/>
            </a:endParaRPr>
          </a:p>
          <a:p>
            <a:r>
              <a:rPr lang="pt-PT" sz="1600">
                <a:latin typeface="Aptos" panose="020B0004020202020204" pitchFamily="34" charset="0"/>
              </a:rPr>
              <a:t>Localização específica na compra de espaço junto ao jogo em direto. </a:t>
            </a:r>
          </a:p>
          <a:p>
            <a:r>
              <a:rPr lang="pt-PT" sz="1600">
                <a:latin typeface="Aptos" panose="020B0004020202020204" pitchFamily="34" charset="0"/>
              </a:rPr>
              <a:t>Os valores presentes não implicam qualquer posicionamento específico. Como tal, a RTP apresenta as seguintes sobretaxas sobre os valores apresentados quando haja preferência em ocupar posições especiais:</a:t>
            </a:r>
            <a:endParaRPr lang="en-US" sz="1600">
              <a:latin typeface="Aptos" panose="020B0004020202020204" pitchFamily="34" charset="0"/>
            </a:endParaRPr>
          </a:p>
        </p:txBody>
      </p:sp>
      <p:graphicFrame>
        <p:nvGraphicFramePr>
          <p:cNvPr id="11" name="Tabela 7">
            <a:extLst>
              <a:ext uri="{FF2B5EF4-FFF2-40B4-BE49-F238E27FC236}">
                <a16:creationId xmlns:a16="http://schemas.microsoft.com/office/drawing/2014/main" id="{06F4FE68-7246-BCC5-76B7-64ACEC558D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871098"/>
              </p:ext>
            </p:extLst>
          </p:nvPr>
        </p:nvGraphicFramePr>
        <p:xfrm>
          <a:off x="2819047" y="4373435"/>
          <a:ext cx="6553906" cy="187087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0701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0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3053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BLOCO PUBLICITÁRIO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200" b="0"/>
                    </a:p>
                  </a:txBody>
                  <a:tcPr marL="45720" marR="45720" anchor="ctr">
                    <a:solidFill>
                      <a:srgbClr val="1E5A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600"/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804">
                <a:tc>
                  <a:txBody>
                    <a:bodyPr/>
                    <a:lstStyle/>
                    <a:p>
                      <a:pPr algn="ctr"/>
                      <a:r>
                        <a:rPr lang="pt-PT" sz="1400" b="1">
                          <a:effectLst/>
                          <a:latin typeface="Aptos" panose="020B0004020202020204" pitchFamily="34" charset="0"/>
                        </a:rPr>
                        <a:t>POSIÇÃO NO BLOCO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>
                          <a:effectLst/>
                          <a:latin typeface="Aptos" panose="020B0004020202020204" pitchFamily="34" charset="0"/>
                        </a:rPr>
                        <a:t>ANTES DA 1ª PARTE</a:t>
                      </a:r>
                      <a:endParaRPr lang="en-GB" sz="1400" b="1" i="0" noProof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noProof="0">
                          <a:effectLst/>
                          <a:latin typeface="Aptos" panose="020B0004020202020204" pitchFamily="34" charset="0"/>
                        </a:rPr>
                        <a:t>INTERVALO DO JOGO</a:t>
                      </a:r>
                      <a:endParaRPr lang="en-GB" sz="1400" b="1" i="0" kern="1200" noProof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339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1ª POSIÇÃO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+30 %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+50 %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433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latin typeface="Aptos" panose="020B0004020202020204" pitchFamily="34" charset="0"/>
                        </a:rPr>
                        <a:t>2ª POSIÇÃO</a:t>
                      </a:r>
                      <a:endParaRPr lang="pt-PT" sz="1400" b="1" kern="1200">
                        <a:solidFill>
                          <a:schemeClr val="dk1"/>
                        </a:solidFill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50000"/>
                        </a:lnSpc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+20 %</a:t>
                      </a:r>
                      <a:endParaRPr lang="pt-PT" sz="1400" b="0" i="0" u="none" strike="noStrike" kern="120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+25 %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4339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ÚLTIMA POSIÇÃO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none" strike="noStrike" kern="1200" noProof="0">
                          <a:effectLst/>
                          <a:latin typeface="Aptos" panose="020B0004020202020204" pitchFamily="34" charset="0"/>
                        </a:rPr>
                        <a:t>+50 %</a:t>
                      </a:r>
                      <a:endParaRPr lang="en-GB" sz="1400" b="0" i="0" u="none" strike="noStrike" kern="1200" noProof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u="none" strike="noStrike" kern="1200">
                          <a:effectLst/>
                          <a:latin typeface="Aptos" panose="020B0004020202020204" pitchFamily="34" charset="0"/>
                        </a:rPr>
                        <a:t>+50 %</a:t>
                      </a:r>
                      <a:endParaRPr lang="pt-PT" sz="1400" b="0" i="0" u="none" strike="noStrike" kern="120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55652053-39AB-372C-445D-13FA9AADDB89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030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21F2C-5413-FB09-8A83-995F0AA17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C104E469-A8D6-55CF-124B-A4535AEAFA1F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444FC96-0B37-5A4C-5F76-9C9940D07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8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FCB2A0C-5CE0-94C1-609C-ABED53A5E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C5787EE3-3D04-02CF-80E2-252D15593DEC}"/>
              </a:ext>
            </a:extLst>
          </p:cNvPr>
          <p:cNvSpPr/>
          <p:nvPr/>
        </p:nvSpPr>
        <p:spPr>
          <a:xfrm>
            <a:off x="1525040" y="792431"/>
            <a:ext cx="8248592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RTP1: Ecrãs Fracionados</a:t>
            </a: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19DE0F7E-DB62-CE89-05F9-60C504DFD0DC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6" name="Rectângulo 6">
            <a:extLst>
              <a:ext uri="{FF2B5EF4-FFF2-40B4-BE49-F238E27FC236}">
                <a16:creationId xmlns:a16="http://schemas.microsoft.com/office/drawing/2014/main" id="{648A770F-D5DC-9E95-07B3-98A867575A6E}"/>
              </a:ext>
            </a:extLst>
          </p:cNvPr>
          <p:cNvSpPr/>
          <p:nvPr/>
        </p:nvSpPr>
        <p:spPr>
          <a:xfrm>
            <a:off x="1825108" y="1592528"/>
            <a:ext cx="8473437" cy="132343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Conteúdo publicitário, que entra verticalmente no lado direito do ecrã, ocupando no máximo 25% do mesmo, transmitido em simultâneo </a:t>
            </a:r>
            <a:r>
              <a:rPr lang="pt-PT" sz="1600" b="1">
                <a:solidFill>
                  <a:prstClr val="black"/>
                </a:solidFill>
                <a:latin typeface="Aptos" panose="020B0004020202020204" pitchFamily="34" charset="0"/>
              </a:rPr>
              <a:t>durante o jogo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Possibilidade de existência de 4 ecrãs fracionados por parte (total 8 por jogo)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 10’’</a:t>
            </a:r>
          </a:p>
        </p:txBody>
      </p:sp>
      <p:sp>
        <p:nvSpPr>
          <p:cNvPr id="7" name="CaixaDeTexto 8">
            <a:extLst>
              <a:ext uri="{FF2B5EF4-FFF2-40B4-BE49-F238E27FC236}">
                <a16:creationId xmlns:a16="http://schemas.microsoft.com/office/drawing/2014/main" id="{21D81828-DA17-530E-1B19-C89E0F228F67}"/>
              </a:ext>
            </a:extLst>
          </p:cNvPr>
          <p:cNvSpPr txBox="1"/>
          <p:nvPr/>
        </p:nvSpPr>
        <p:spPr>
          <a:xfrm>
            <a:off x="2633631" y="5254352"/>
            <a:ext cx="730888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050" b="1"/>
              <a:t>Nota: </a:t>
            </a:r>
            <a:r>
              <a:rPr lang="pt-PT" sz="1050"/>
              <a:t>Os patrocinadores oficiais da competição têm prioridade na aquisição desta oportunidade comercial. A mesma não pode ser adquirida por marcas concorrentes da mesma categoria dos patrocinadores oficiais.</a:t>
            </a:r>
          </a:p>
          <a:p>
            <a:r>
              <a:rPr lang="pt-PT" sz="1050"/>
              <a:t>Aos valores apresentados acresce as taxas e impostos em vigor.</a:t>
            </a:r>
          </a:p>
          <a:p>
            <a:endParaRPr lang="pt-PT" sz="1050"/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07D25F22-6ADF-9A65-23DA-792292B9084F}"/>
              </a:ext>
            </a:extLst>
          </p:cNvPr>
          <p:cNvSpPr/>
          <p:nvPr/>
        </p:nvSpPr>
        <p:spPr>
          <a:xfrm>
            <a:off x="2633631" y="4343012"/>
            <a:ext cx="7308880" cy="72967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sz="1050" b="1">
                <a:solidFill>
                  <a:schemeClr val="tx1"/>
                </a:solidFill>
              </a:rPr>
              <a:t>*Valor de produção EF: 1.500€ </a:t>
            </a:r>
            <a:r>
              <a:rPr lang="pt-PT" sz="900" b="1">
                <a:solidFill>
                  <a:schemeClr val="tx1"/>
                </a:solidFill>
              </a:rPr>
              <a:t>(por execução)</a:t>
            </a:r>
          </a:p>
          <a:p>
            <a:r>
              <a:rPr lang="pt-PT" sz="1050">
                <a:solidFill>
                  <a:schemeClr val="tx1"/>
                </a:solidFill>
              </a:rPr>
              <a:t>Os grafismos devem ser entregues pelo anunciante mediante especificações da RTP. </a:t>
            </a:r>
          </a:p>
          <a:p>
            <a:r>
              <a:rPr lang="pt-PT" sz="1050">
                <a:solidFill>
                  <a:schemeClr val="tx1"/>
                </a:solidFill>
              </a:rPr>
              <a:t>No caso de ser produzido pela RTP, os materiais e storyboards são da responsabilidade do anunciante e contempla até um limite de 2 alterações, outras revisões estão sujeitas a orçamento.</a:t>
            </a:r>
          </a:p>
        </p:txBody>
      </p:sp>
      <p:graphicFrame>
        <p:nvGraphicFramePr>
          <p:cNvPr id="12" name="Tabela 11">
            <a:extLst>
              <a:ext uri="{FF2B5EF4-FFF2-40B4-BE49-F238E27FC236}">
                <a16:creationId xmlns:a16="http://schemas.microsoft.com/office/drawing/2014/main" id="{E5C0D6D6-8873-BC3F-C780-0F2A3A923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016669"/>
              </p:ext>
            </p:extLst>
          </p:nvPr>
        </p:nvGraphicFramePr>
        <p:xfrm>
          <a:off x="4391025" y="3009836"/>
          <a:ext cx="3409950" cy="1180084"/>
        </p:xfrm>
        <a:graphic>
          <a:graphicData uri="http://schemas.openxmlformats.org/drawingml/2006/table">
            <a:tbl>
              <a:tblPr/>
              <a:tblGrid>
                <a:gridCol w="3409950">
                  <a:extLst>
                    <a:ext uri="{9D8B030D-6E8A-4147-A177-3AD203B41FA5}">
                      <a16:colId xmlns:a16="http://schemas.microsoft.com/office/drawing/2014/main" val="1411437672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INVESTIMENTO </a:t>
                      </a: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GB" sz="1600" b="1" i="0" err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por</a:t>
                      </a: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 </a:t>
                      </a:r>
                      <a:r>
                        <a:rPr lang="en-GB" sz="1600" b="1" i="0" err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ecrã</a:t>
                      </a: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985104"/>
                  </a:ext>
                </a:extLst>
              </a:tr>
              <a:tr h="356914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5.000 € 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(media) + </a:t>
                      </a: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1.500€*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pt-PT" sz="1600" b="0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965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159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435448" y="448056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9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Canais Internacionais: Patrocínio </a:t>
            </a:r>
          </a:p>
        </p:txBody>
      </p:sp>
      <p:sp>
        <p:nvSpPr>
          <p:cNvPr id="4" name="Arredondar Rectângulo de Canto Diagonal 5">
            <a:extLst>
              <a:ext uri="{FF2B5EF4-FFF2-40B4-BE49-F238E27FC236}">
                <a16:creationId xmlns:a16="http://schemas.microsoft.com/office/drawing/2014/main" id="{3C1AD257-ABD5-B2E6-9988-8A1DF538695B}"/>
              </a:ext>
            </a:extLst>
          </p:cNvPr>
          <p:cNvSpPr/>
          <p:nvPr/>
        </p:nvSpPr>
        <p:spPr bwMode="auto">
          <a:xfrm>
            <a:off x="2874917" y="5983398"/>
            <a:ext cx="6296214" cy="555514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pt-PT" sz="1000" kern="0">
                <a:solidFill>
                  <a:prstClr val="black"/>
                </a:solidFill>
                <a:latin typeface="Aptos" panose="020B0004020202020204" pitchFamily="34" charset="0"/>
              </a:rPr>
              <a:t>VALORES PARA SPOT COMERCIAL DE 20”. </a:t>
            </a:r>
            <a:r>
              <a:rPr lang="pt-PT" sz="1000">
                <a:solidFill>
                  <a:prstClr val="black"/>
                </a:solidFill>
                <a:latin typeface="Aptos" panose="020B0004020202020204" pitchFamily="34" charset="0"/>
              </a:rPr>
              <a:t>Aos valores apresentados acresce </a:t>
            </a:r>
            <a:r>
              <a:rPr lang="pt-PT" sz="1000" b="1">
                <a:solidFill>
                  <a:prstClr val="black"/>
                </a:solidFill>
                <a:latin typeface="Aptos" panose="020B0004020202020204" pitchFamily="34" charset="0"/>
              </a:rPr>
              <a:t>as taxas e impostos em vigor.</a:t>
            </a:r>
            <a:endParaRPr lang="pt-PT" sz="1000">
              <a:solidFill>
                <a:prstClr val="black"/>
              </a:solidFill>
              <a:latin typeface="Aptos" panose="020B0004020202020204" pitchFamily="34" charset="0"/>
            </a:endParaRPr>
          </a:p>
        </p:txBody>
      </p:sp>
      <p:sp>
        <p:nvSpPr>
          <p:cNvPr id="6" name="Rectângulo 16">
            <a:extLst>
              <a:ext uri="{FF2B5EF4-FFF2-40B4-BE49-F238E27FC236}">
                <a16:creationId xmlns:a16="http://schemas.microsoft.com/office/drawing/2014/main" id="{20DFD8F1-FB87-3349-1448-B11BD2308F6B}"/>
              </a:ext>
            </a:extLst>
          </p:cNvPr>
          <p:cNvSpPr/>
          <p:nvPr/>
        </p:nvSpPr>
        <p:spPr>
          <a:xfrm>
            <a:off x="1525040" y="1961282"/>
            <a:ext cx="9041360" cy="280076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 algn="just">
              <a:defRPr/>
            </a:pPr>
            <a:r>
              <a:rPr lang="pt-PT" sz="1600">
                <a:latin typeface="Aptos" panose="020B0004020202020204" pitchFamily="34" charset="0"/>
              </a:rPr>
              <a:t>Oportunidade de patrocinar a transmissão em direto, do jogo da Supertaça nos canais RTP África e RTP Mundo</a:t>
            </a:r>
          </a:p>
          <a:p>
            <a:pPr lvl="0" algn="just">
              <a:defRPr/>
            </a:pPr>
            <a:endParaRPr lang="pt-PT" sz="160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u="sng" kern="0">
                <a:latin typeface="Aptos" panose="020B0004020202020204" pitchFamily="34" charset="0"/>
              </a:rPr>
              <a:t>Para cada patrocinador: </a:t>
            </a: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5” CARTÃO PATROCINIO: </a:t>
            </a:r>
            <a:r>
              <a:rPr lang="pt-PT" sz="1600" kern="0">
                <a:latin typeface="Aptos" panose="020B0004020202020204" pitchFamily="34" charset="0"/>
              </a:rPr>
              <a:t>irá estar presente no início de todas as partes e no fim do programa (mínimo 4 cartões);</a:t>
            </a:r>
          </a:p>
          <a:p>
            <a:pPr lvl="0" algn="just">
              <a:defRPr/>
            </a:pPr>
            <a:r>
              <a:rPr lang="pt-PT" sz="1600" b="1" kern="0">
                <a:latin typeface="Aptos" panose="020B0004020202020204" pitchFamily="34" charset="0"/>
              </a:rPr>
              <a:t>SPOT COMERCIAL: </a:t>
            </a:r>
            <a:r>
              <a:rPr lang="pt-PT" sz="1600" kern="0">
                <a:latin typeface="Aptos" panose="020B0004020202020204" pitchFamily="34" charset="0"/>
              </a:rPr>
              <a:t>1 spot de 20 segundos colocado no intervalo do programa;</a:t>
            </a:r>
          </a:p>
          <a:p>
            <a:pPr algn="just">
              <a:defRPr/>
            </a:pPr>
            <a:r>
              <a:rPr lang="pt-PT" sz="1600" b="1">
                <a:latin typeface="Aptos" panose="020B0004020202020204" pitchFamily="34" charset="0"/>
              </a:rPr>
              <a:t>AUTO PROMOÇÕES NOS CANAIS RESPETIVOS :</a:t>
            </a:r>
            <a:r>
              <a:rPr lang="pt-PT" sz="1600">
                <a:latin typeface="Aptos" panose="020B0004020202020204" pitchFamily="34" charset="0"/>
              </a:rPr>
              <a:t> presente junto às autopromoções através de um cartão de 5” que inclui uma </a:t>
            </a:r>
            <a:r>
              <a:rPr lang="pt-PT" sz="1600" err="1">
                <a:latin typeface="Aptos" panose="020B0004020202020204" pitchFamily="34" charset="0"/>
              </a:rPr>
              <a:t>voice-over</a:t>
            </a:r>
            <a:r>
              <a:rPr lang="pt-PT" sz="1600">
                <a:latin typeface="Aptos" panose="020B0004020202020204" pitchFamily="34" charset="0"/>
              </a:rPr>
              <a:t> específica</a:t>
            </a:r>
            <a:endParaRPr lang="pt-PT" sz="1600" kern="0">
              <a:latin typeface="Aptos" panose="020B0004020202020204" pitchFamily="34" charset="0"/>
            </a:endParaRPr>
          </a:p>
          <a:p>
            <a:pPr lvl="0" algn="just">
              <a:defRPr/>
            </a:pPr>
            <a:endParaRPr lang="pt-PT" sz="1600" kern="0">
              <a:latin typeface="Aptos" panose="020B0004020202020204" pitchFamily="34" charset="0"/>
            </a:endParaRPr>
          </a:p>
        </p:txBody>
      </p:sp>
      <p:graphicFrame>
        <p:nvGraphicFramePr>
          <p:cNvPr id="7" name="Tabela 9">
            <a:extLst>
              <a:ext uri="{FF2B5EF4-FFF2-40B4-BE49-F238E27FC236}">
                <a16:creationId xmlns:a16="http://schemas.microsoft.com/office/drawing/2014/main" id="{F04A4A47-92A3-8CE9-B7E4-7C82963070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863580"/>
              </p:ext>
            </p:extLst>
          </p:nvPr>
        </p:nvGraphicFramePr>
        <p:xfrm>
          <a:off x="2995568" y="4627897"/>
          <a:ext cx="6296213" cy="1408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3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9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45791" marR="45791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CANAL</a:t>
                      </a:r>
                    </a:p>
                  </a:txBody>
                  <a:tcPr marL="45791" marR="45791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SUPERTAÇA 2026</a:t>
                      </a:r>
                    </a:p>
                  </a:txBody>
                  <a:tcPr marL="45791" marR="45791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986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OPÇÃO A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 b="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MUNDO + RTP ÁFRICA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PT" sz="1400" b="0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1.650,00 € </a:t>
                      </a:r>
                    </a:p>
                  </a:txBody>
                  <a:tcPr marL="9540" marR="9540" marT="954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7986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OPÇÃO B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MUNDO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PT" sz="1400" b="0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1.190,00 €</a:t>
                      </a:r>
                    </a:p>
                  </a:txBody>
                  <a:tcPr marL="9540" marR="9540" marT="954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986">
                <a:tc>
                  <a:txBody>
                    <a:bodyPr/>
                    <a:lstStyle/>
                    <a:p>
                      <a:pPr algn="ctr"/>
                      <a:r>
                        <a:rPr lang="pt-PT" sz="1400" b="1" baseline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OPÇÃO C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ÁFRICA</a:t>
                      </a:r>
                    </a:p>
                  </a:txBody>
                  <a:tcPr marL="91582" marR="91582" marT="45791" marB="4579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PT" sz="1400" b="0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475,00 €</a:t>
                      </a:r>
                    </a:p>
                  </a:txBody>
                  <a:tcPr marL="9540" marR="9540" marT="954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76F0C817-9C0A-A79A-9726-4C4124F94946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9581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79" y="228840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10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Canais Internacionais: Blocos Exclusivos</a:t>
            </a:r>
          </a:p>
        </p:txBody>
      </p:sp>
      <p:sp>
        <p:nvSpPr>
          <p:cNvPr id="5" name="Rectângulo 27">
            <a:extLst>
              <a:ext uri="{FF2B5EF4-FFF2-40B4-BE49-F238E27FC236}">
                <a16:creationId xmlns:a16="http://schemas.microsoft.com/office/drawing/2014/main" id="{0EF331F9-EFE6-1844-2531-9ADBBCA5FD78}"/>
              </a:ext>
            </a:extLst>
          </p:cNvPr>
          <p:cNvSpPr/>
          <p:nvPr/>
        </p:nvSpPr>
        <p:spPr>
          <a:xfrm>
            <a:off x="2572200" y="5394281"/>
            <a:ext cx="704759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Só disponível na compra dos 2 canais em simultâneo.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Nota</a:t>
            </a:r>
            <a:r>
              <a:rPr kumimoji="0" lang="pt-PT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: Para beneficiar da exclusividade de categoria de produto entre as presenças </a:t>
            </a:r>
            <a:r>
              <a:rPr kumimoji="0" lang="pt-PT" sz="1000" b="0" i="1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premium</a:t>
            </a:r>
            <a:r>
              <a:rPr kumimoji="0" lang="pt-PT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, o anunciante de qualquer um deles deverá considerar uma sobretaxa de 20%, que só poderá ser contratada caso nenhum concorrente não o tenha feito.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</p:txBody>
      </p:sp>
      <p:sp>
        <p:nvSpPr>
          <p:cNvPr id="8" name="Rectângulo 29">
            <a:extLst>
              <a:ext uri="{FF2B5EF4-FFF2-40B4-BE49-F238E27FC236}">
                <a16:creationId xmlns:a16="http://schemas.microsoft.com/office/drawing/2014/main" id="{F20424B1-9676-C280-1090-93892B31E09C}"/>
              </a:ext>
            </a:extLst>
          </p:cNvPr>
          <p:cNvSpPr/>
          <p:nvPr/>
        </p:nvSpPr>
        <p:spPr>
          <a:xfrm>
            <a:off x="1525040" y="2335361"/>
            <a:ext cx="8439178" cy="574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Possibilidade de localização privilegiada junto ao jogo da Supertaça 2026.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Cada bloco é exclusivo a um anunciante:</a:t>
            </a:r>
          </a:p>
        </p:txBody>
      </p: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DB3EFD96-7EB0-9867-4145-704EE1940A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918687"/>
              </p:ext>
            </p:extLst>
          </p:nvPr>
        </p:nvGraphicFramePr>
        <p:xfrm>
          <a:off x="2572203" y="3129093"/>
          <a:ext cx="7047594" cy="183351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161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0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4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4662">
                <a:tc>
                  <a:txBody>
                    <a:bodyPr/>
                    <a:lstStyle/>
                    <a:p>
                      <a:pPr algn="ctr"/>
                      <a:r>
                        <a:rPr lang="en-GB" sz="14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RTP MUNDO</a:t>
                      </a:r>
                    </a:p>
                    <a:p>
                      <a:pPr algn="ctr"/>
                      <a:r>
                        <a:rPr lang="en-GB" sz="14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+</a:t>
                      </a:r>
                    </a:p>
                    <a:p>
                      <a:pPr algn="ctr"/>
                      <a:r>
                        <a:rPr lang="en-GB" sz="14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RTP ÁFRICA</a:t>
                      </a:r>
                      <a:endParaRPr lang="en-GB" sz="1400" b="1" i="0" noProof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POR CANAL</a:t>
                      </a:r>
                      <a:endParaRPr lang="en-GB" sz="1400" b="1" i="0" kern="1200" noProof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noProof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</a:rPr>
                        <a:t>SUPERTAÇA 2026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kern="1200" noProof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(2 </a:t>
                      </a:r>
                      <a:r>
                        <a:rPr lang="en-GB" sz="1400" b="1" i="0" kern="1200" noProof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Canais</a:t>
                      </a:r>
                      <a:r>
                        <a:rPr lang="en-GB" sz="1400" b="1" i="0" kern="1200" noProof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427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PONTAPÉ DE SAÍDA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2 Spots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1.075,00 € </a:t>
                      </a:r>
                      <a:endParaRPr lang="pt-PT" sz="1400" b="1" i="0" u="none" strike="noStrike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9427">
                <a:tc>
                  <a:txBody>
                    <a:bodyPr/>
                    <a:lstStyle/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APITO</a:t>
                      </a:r>
                      <a:r>
                        <a:rPr lang="pt-PT" sz="1400" baseline="0">
                          <a:latin typeface="Aptos" panose="020B0004020202020204" pitchFamily="34" charset="0"/>
                        </a:rPr>
                        <a:t> FINAL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>
                          <a:latin typeface="Aptos" panose="020B0004020202020204" pitchFamily="34" charset="0"/>
                        </a:rPr>
                        <a:t>2 Spots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1.300,00 € </a:t>
                      </a:r>
                      <a:endParaRPr lang="pt-PT" sz="1400" b="1" i="0" u="none" strike="noStrike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Arredondar Rectângulo de Canto Diagonal 5">
            <a:extLst>
              <a:ext uri="{FF2B5EF4-FFF2-40B4-BE49-F238E27FC236}">
                <a16:creationId xmlns:a16="http://schemas.microsoft.com/office/drawing/2014/main" id="{66467D1C-31D3-6260-13D3-D0DCB65644E4}"/>
              </a:ext>
            </a:extLst>
          </p:cNvPr>
          <p:cNvSpPr/>
          <p:nvPr/>
        </p:nvSpPr>
        <p:spPr bwMode="auto">
          <a:xfrm>
            <a:off x="2572202" y="4974853"/>
            <a:ext cx="7047594" cy="508281"/>
          </a:xfrm>
          <a:prstGeom prst="round2DiagRect">
            <a:avLst/>
          </a:prstGeom>
          <a:noFill/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VALORES PARA SPOT COMERCIAL DE 20”. </a:t>
            </a:r>
            <a:r>
              <a:rPr kumimoji="0" lang="pt-PT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Aos valores apresentados acrescem </a:t>
            </a:r>
            <a:r>
              <a:rPr kumimoji="0" lang="pt-PT" sz="1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as taxas e impostos em vigor.</a:t>
            </a:r>
            <a:endParaRPr kumimoji="0" lang="pt-PT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BD26BE48-FB35-AEB1-4275-5CE0201D22FE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2884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294167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11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40" y="792431"/>
            <a:ext cx="8248592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TV – Canais Internacionais: Blocos Comerciais</a:t>
            </a:r>
          </a:p>
        </p:txBody>
      </p:sp>
      <p:sp>
        <p:nvSpPr>
          <p:cNvPr id="4" name="Rectângulo 6">
            <a:extLst>
              <a:ext uri="{FF2B5EF4-FFF2-40B4-BE49-F238E27FC236}">
                <a16:creationId xmlns:a16="http://schemas.microsoft.com/office/drawing/2014/main" id="{BDF5DA54-07AD-B9FB-E54B-C04E08BCEF68}"/>
              </a:ext>
            </a:extLst>
          </p:cNvPr>
          <p:cNvSpPr/>
          <p:nvPr/>
        </p:nvSpPr>
        <p:spPr>
          <a:xfrm>
            <a:off x="2118804" y="2765410"/>
            <a:ext cx="7954392" cy="2665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 compra de spots nos blocos comerciais junto ao jogo (antes e intervalo) 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deverá ser negociada caso a caso.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Contacte o seu </a:t>
            </a:r>
            <a:r>
              <a:rPr kumimoji="0" lang="pt-PT" sz="1600" b="1" i="1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account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.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pt-PT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Blocos antes e intervalo do jogo da Supertaça 2026: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RTP África: 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T12</a:t>
            </a:r>
          </a:p>
          <a:p>
            <a:pPr marL="0" marR="0" lvl="0" indent="0" algn="ctr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RTP </a:t>
            </a:r>
            <a:r>
              <a:rPr lang="pt-PT" sz="1600">
                <a:solidFill>
                  <a:prstClr val="black"/>
                </a:solidFill>
                <a:latin typeface="Aptos" panose="020B0004020202020204" pitchFamily="34" charset="0"/>
              </a:rPr>
              <a:t>Mundo</a:t>
            </a: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: </a:t>
            </a:r>
            <a:r>
              <a:rPr kumimoji="0" lang="pt-PT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T18</a:t>
            </a:r>
          </a:p>
          <a:p>
            <a:pPr marL="0" marR="0" lvl="0" indent="0" algn="l" defTabSz="8001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pt-PT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E4B7742D-9A85-66C1-061F-F05CA949992C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018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394462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12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</a:t>
            </a:r>
            <a:r>
              <a:rPr lang="pt-PT" sz="4400" b="1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Infografismo</a:t>
            </a:r>
            <a:endParaRPr lang="pt-PT" sz="440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sp>
        <p:nvSpPr>
          <p:cNvPr id="5" name="Rectângulo 6">
            <a:extLst>
              <a:ext uri="{FF2B5EF4-FFF2-40B4-BE49-F238E27FC236}">
                <a16:creationId xmlns:a16="http://schemas.microsoft.com/office/drawing/2014/main" id="{B22BF2EF-7C83-7233-3A37-64C323169DE0}"/>
              </a:ext>
            </a:extLst>
          </p:cNvPr>
          <p:cNvSpPr/>
          <p:nvPr/>
        </p:nvSpPr>
        <p:spPr>
          <a:xfrm>
            <a:off x="1312898" y="2611087"/>
            <a:ext cx="9566204" cy="11387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Presença do logo do patrocinador na zona inferior do ecrã durante a transmissão do jogo: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Total 20 inserções por jogo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 de 5 segundos cada - Total 100 segundos;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80EFB66B-9B13-F3F2-CE1D-2420740056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94647"/>
              </p:ext>
            </p:extLst>
          </p:nvPr>
        </p:nvGraphicFramePr>
        <p:xfrm>
          <a:off x="4239747" y="3598481"/>
          <a:ext cx="3712506" cy="113045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71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226">
                <a:tc>
                  <a:txBody>
                    <a:bodyPr/>
                    <a:lstStyle/>
                    <a:p>
                      <a:pPr algn="ctr"/>
                      <a:r>
                        <a:rPr lang="en-GB" sz="18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INVESTIMENTO/JOGO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2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13.000 € </a:t>
                      </a:r>
                    </a:p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inclui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3.000€ 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endParaRPr lang="pt-PT" sz="18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6041DA0D-4621-F3C0-B70D-F36CC26608D6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1328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13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</a:t>
            </a:r>
            <a:r>
              <a:rPr lang="pt-PT" sz="4400" b="1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Morphing</a:t>
            </a:r>
            <a:endParaRPr lang="pt-PT" sz="440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sp>
        <p:nvSpPr>
          <p:cNvPr id="4" name="Rectângulo 6">
            <a:extLst>
              <a:ext uri="{FF2B5EF4-FFF2-40B4-BE49-F238E27FC236}">
                <a16:creationId xmlns:a16="http://schemas.microsoft.com/office/drawing/2014/main" id="{0DC632EE-4FE0-169E-4025-8BFF3C031070}"/>
              </a:ext>
            </a:extLst>
          </p:cNvPr>
          <p:cNvSpPr/>
          <p:nvPr/>
        </p:nvSpPr>
        <p:spPr>
          <a:xfrm>
            <a:off x="1167240" y="2549358"/>
            <a:ext cx="9857521" cy="138499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Promoção ao jogo com inclusão do logo do patrocinador nos separadores de publicidade (breaks comerciais RTP1):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Total de 21 inserções (a abrir todos os breaks comerciais = 1ª posição), com início na véspera do jogo até ao arranque do jogo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Duração: 8” (presença de marca integrada na </a:t>
            </a:r>
            <a:r>
              <a:rPr kumimoji="0" lang="pt-PT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promo</a:t>
            </a: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).</a:t>
            </a: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F8147C7C-9B40-9C7E-367E-6D3FA5458A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806656"/>
              </p:ext>
            </p:extLst>
          </p:nvPr>
        </p:nvGraphicFramePr>
        <p:xfrm>
          <a:off x="4239747" y="4087282"/>
          <a:ext cx="3712506" cy="113045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71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226">
                <a:tc>
                  <a:txBody>
                    <a:bodyPr/>
                    <a:lstStyle/>
                    <a:p>
                      <a:pPr algn="ctr"/>
                      <a:r>
                        <a:rPr lang="en-GB" sz="18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INVESTIMENTO/JOGO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2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6.600 € </a:t>
                      </a:r>
                    </a:p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inclui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1.500€ 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endParaRPr lang="pt-PT" sz="18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233A17F8-E162-0603-D434-6193B5ABED0A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5955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14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</a:t>
            </a:r>
            <a:r>
              <a:rPr lang="pt-PT" sz="4400" b="1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Countdown</a:t>
            </a:r>
            <a:endParaRPr lang="pt-PT" sz="440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 ExtraBold" panose="020B0004020202020204" pitchFamily="34" charset="0"/>
              <a:cs typeface="Arial Narrow"/>
            </a:endParaRPr>
          </a:p>
        </p:txBody>
      </p:sp>
      <p:sp>
        <p:nvSpPr>
          <p:cNvPr id="5" name="Rectângulo 6">
            <a:extLst>
              <a:ext uri="{FF2B5EF4-FFF2-40B4-BE49-F238E27FC236}">
                <a16:creationId xmlns:a16="http://schemas.microsoft.com/office/drawing/2014/main" id="{5E4498D1-F9CC-DBA4-AD88-C2D621323E40}"/>
              </a:ext>
            </a:extLst>
          </p:cNvPr>
          <p:cNvSpPr/>
          <p:nvPr/>
        </p:nvSpPr>
        <p:spPr>
          <a:xfrm>
            <a:off x="740971" y="2611087"/>
            <a:ext cx="10710059" cy="86177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Spot/</a:t>
            </a:r>
            <a:r>
              <a:rPr kumimoji="0" lang="pt-PT" sz="18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promo</a:t>
            </a: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 com integração da marca a patrocinar a contagem decrescente para a</a:t>
            </a:r>
            <a:r>
              <a:rPr lang="pt-PT" b="1">
                <a:solidFill>
                  <a:prstClr val="black"/>
                </a:solidFill>
                <a:latin typeface="Aptos" panose="020B0004020202020204" pitchFamily="34" charset="0"/>
              </a:rPr>
              <a:t> Supertaça 2026</a:t>
            </a:r>
            <a:r>
              <a:rPr kumimoji="0" lang="pt-PT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: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 RTP1: total 40 inserções | 6 dias | 40% em prime-time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Duração: 10” + 5” cartão de patrocínio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C9B5E8BC-CD66-B080-4F0C-C3B94A75D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453658"/>
              </p:ext>
            </p:extLst>
          </p:nvPr>
        </p:nvGraphicFramePr>
        <p:xfrm>
          <a:off x="4239747" y="3655185"/>
          <a:ext cx="3712506" cy="113045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371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226">
                <a:tc>
                  <a:txBody>
                    <a:bodyPr/>
                    <a:lstStyle/>
                    <a:p>
                      <a:pPr algn="ctr"/>
                      <a:r>
                        <a:rPr lang="en-GB" sz="1800" b="1" noProof="0">
                          <a:solidFill>
                            <a:schemeClr val="bg1"/>
                          </a:solidFill>
                          <a:latin typeface="Aptos" panose="020B0004020202020204" pitchFamily="34" charset="0"/>
                        </a:rPr>
                        <a:t>INVESTIMENTO/JOGO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2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13.000 € </a:t>
                      </a:r>
                    </a:p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inclui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3.000€ 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endParaRPr lang="pt-PT" sz="18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FFA66919-2CC2-F6FE-F3AA-4F3CF4A490C3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07966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15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119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Ações Especiais – Publicidade em Realidade Aumentada</a:t>
            </a:r>
          </a:p>
        </p:txBody>
      </p:sp>
      <p:sp>
        <p:nvSpPr>
          <p:cNvPr id="4" name="Rectângulo 6">
            <a:extLst>
              <a:ext uri="{FF2B5EF4-FFF2-40B4-BE49-F238E27FC236}">
                <a16:creationId xmlns:a16="http://schemas.microsoft.com/office/drawing/2014/main" id="{B1188E64-5722-E53F-2A84-4B5FF23ADB11}"/>
              </a:ext>
            </a:extLst>
          </p:cNvPr>
          <p:cNvSpPr/>
          <p:nvPr/>
        </p:nvSpPr>
        <p:spPr>
          <a:xfrm>
            <a:off x="1761414" y="2448807"/>
            <a:ext cx="8669173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600">
                <a:latin typeface="Aptos"/>
              </a:rPr>
              <a:t>Durante o intervalo comercial do jogo, é inserida uma peça publicitária em realidade aumentada diretamente no campo.</a:t>
            </a:r>
            <a:endParaRPr lang="pt-PT" sz="1600">
              <a:latin typeface="Aptos" panose="020B0004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PT" sz="1600">
                <a:latin typeface="Aptos"/>
              </a:rPr>
              <a:t>Duração 10”</a:t>
            </a:r>
            <a:endParaRPr lang="pt-PT" sz="1600"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PT" sz="1600">
              <a:latin typeface="Aptos" panose="020B0004020202020204" pitchFamily="34" charset="0"/>
            </a:endParaRPr>
          </a:p>
          <a:p>
            <a:pPr algn="ctr"/>
            <a:endParaRPr lang="pt-PT" sz="1600">
              <a:latin typeface="Aptos" panose="020B0004020202020204" pitchFamily="34" charset="0"/>
            </a:endParaRPr>
          </a:p>
          <a:p>
            <a:pPr algn="ctr"/>
            <a:endParaRPr lang="pt-PT" sz="1600">
              <a:latin typeface="Aptos" panose="020B0004020202020204" pitchFamily="34" charset="0"/>
            </a:endParaRPr>
          </a:p>
          <a:p>
            <a:pPr algn="ctr"/>
            <a:endParaRPr lang="pt-PT" sz="1600">
              <a:latin typeface="Aptos"/>
            </a:endParaRPr>
          </a:p>
          <a:p>
            <a:pPr algn="ctr"/>
            <a:r>
              <a:rPr lang="pt-PT" sz="1600">
                <a:latin typeface="Aptos"/>
              </a:rPr>
              <a:t>Para mais informações sobre este formato por favor contactar a Equipa Comercial RTP.</a:t>
            </a:r>
          </a:p>
        </p:txBody>
      </p:sp>
      <p:pic>
        <p:nvPicPr>
          <p:cNvPr id="7" name="Realidade Aumentada McDonalds Final Taca Portugal - 25_05 (18h06)">
            <a:hlinkClick r:id="" action="ppaction://media"/>
            <a:extLst>
              <a:ext uri="{FF2B5EF4-FFF2-40B4-BE49-F238E27FC236}">
                <a16:creationId xmlns:a16="http://schemas.microsoft.com/office/drawing/2014/main" id="{F2DABBF9-4B29-5C9C-54FD-C4AA0739EDD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82173" y="4635299"/>
            <a:ext cx="2827654" cy="1590556"/>
          </a:xfrm>
          <a:prstGeom prst="rect">
            <a:avLst/>
          </a:prstGeom>
        </p:spPr>
      </p:pic>
      <p:sp>
        <p:nvSpPr>
          <p:cNvPr id="8" name="TextBox 11">
            <a:extLst>
              <a:ext uri="{FF2B5EF4-FFF2-40B4-BE49-F238E27FC236}">
                <a16:creationId xmlns:a16="http://schemas.microsoft.com/office/drawing/2014/main" id="{B9A69830-9B48-E08A-104E-58B022EC3B54}"/>
              </a:ext>
            </a:extLst>
          </p:cNvPr>
          <p:cNvSpPr txBox="1"/>
          <p:nvPr/>
        </p:nvSpPr>
        <p:spPr>
          <a:xfrm>
            <a:off x="4140893" y="6252250"/>
            <a:ext cx="3910214" cy="1077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Clique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na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imagem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para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ver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um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exemplo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(Final </a:t>
            </a:r>
            <a:r>
              <a:rPr lang="en-US" sz="700" spc="16" err="1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Taça</a:t>
            </a:r>
            <a:r>
              <a:rPr lang="en-US" sz="700" spc="16">
                <a:solidFill>
                  <a:schemeClr val="tx1">
                    <a:alpha val="75000"/>
                  </a:schemeClr>
                </a:solidFill>
                <a:latin typeface="Aptos" panose="020B00040202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 de Portugal 2025)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C26AB0B9-B4A8-4139-1FA5-D1AD3972C54B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30C9E4C-780C-180B-5BBE-9E533EBE85B4}"/>
              </a:ext>
            </a:extLst>
          </p:cNvPr>
          <p:cNvSpPr txBox="1"/>
          <p:nvPr/>
        </p:nvSpPr>
        <p:spPr>
          <a:xfrm>
            <a:off x="1761414" y="6630213"/>
            <a:ext cx="1059271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1000">
                <a:latin typeface="Aptos" panose="020B0004020202020204" pitchFamily="34" charset="0"/>
              </a:rPr>
              <a:t> </a:t>
            </a:r>
            <a:r>
              <a:rPr lang="pt-PT" sz="1100" b="1">
                <a:latin typeface="Aptos" panose="020B0004020202020204" pitchFamily="34" charset="0"/>
              </a:rPr>
              <a:t>Nota</a:t>
            </a:r>
            <a:r>
              <a:rPr lang="pt-PT" sz="1000" b="1">
                <a:latin typeface="Aptos" panose="020B0004020202020204" pitchFamily="34" charset="0"/>
              </a:rPr>
              <a:t>:</a:t>
            </a:r>
            <a:r>
              <a:rPr lang="pt-PT" sz="1000">
                <a:latin typeface="Aptos" panose="020B0004020202020204" pitchFamily="34" charset="0"/>
              </a:rPr>
              <a:t> Solução sujeita a confirmação, de acordo com as condições técnicas de transmissão do jogo de futebol.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8CD76294-FDA1-D785-8EE5-C0571377C4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031187"/>
              </p:ext>
            </p:extLst>
          </p:nvPr>
        </p:nvGraphicFramePr>
        <p:xfrm>
          <a:off x="3469532" y="3248683"/>
          <a:ext cx="5252936" cy="801705"/>
        </p:xfrm>
        <a:graphic>
          <a:graphicData uri="http://schemas.openxmlformats.org/drawingml/2006/table">
            <a:tbl>
              <a:tblPr/>
              <a:tblGrid>
                <a:gridCol w="5252936">
                  <a:extLst>
                    <a:ext uri="{9D8B030D-6E8A-4147-A177-3AD203B41FA5}">
                      <a16:colId xmlns:a16="http://schemas.microsoft.com/office/drawing/2014/main" val="1411437672"/>
                    </a:ext>
                  </a:extLst>
                </a:gridCol>
              </a:tblGrid>
              <a:tr h="465663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INVESTIMENTO </a:t>
                      </a: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985104"/>
                  </a:ext>
                </a:extLst>
              </a:tr>
              <a:tr h="281678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6.000 € 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(media) + </a:t>
                      </a:r>
                      <a:r>
                        <a:rPr 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6.000€*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 (</a:t>
                      </a:r>
                      <a:r>
                        <a:rPr lang="en-US" sz="1600" b="0" i="0" u="none" strike="noStrike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produção</a:t>
                      </a:r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pt-PT" sz="1600" b="0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43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965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029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16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Digital – Jogo em Direto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3AA3A59-169A-3D09-BD8B-27B8BE8C4C8C}"/>
              </a:ext>
            </a:extLst>
          </p:cNvPr>
          <p:cNvSpPr txBox="1"/>
          <p:nvPr/>
        </p:nvSpPr>
        <p:spPr>
          <a:xfrm>
            <a:off x="1525039" y="2151168"/>
            <a:ext cx="8976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Oportunidade comercial de comprar espaço publicitário junto às transmissões e promoções do evento na Internet:</a:t>
            </a:r>
          </a:p>
        </p:txBody>
      </p:sp>
      <p:graphicFrame>
        <p:nvGraphicFramePr>
          <p:cNvPr id="6" name="Tabela 8">
            <a:extLst>
              <a:ext uri="{FF2B5EF4-FFF2-40B4-BE49-F238E27FC236}">
                <a16:creationId xmlns:a16="http://schemas.microsoft.com/office/drawing/2014/main" id="{4CC7A3C2-6092-2290-146E-AE2E182ECC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802009"/>
              </p:ext>
            </p:extLst>
          </p:nvPr>
        </p:nvGraphicFramePr>
        <p:xfrm>
          <a:off x="2047257" y="2817268"/>
          <a:ext cx="7999951" cy="2437485"/>
        </p:xfrm>
        <a:graphic>
          <a:graphicData uri="http://schemas.openxmlformats.org/drawingml/2006/table">
            <a:tbl>
              <a:tblPr firstRow="1" bandRow="1">
                <a:effectLst/>
                <a:tableStyleId>{21E4AEA4-8DFA-4A89-87EB-49C32662AFE0}</a:tableStyleId>
              </a:tblPr>
              <a:tblGrid>
                <a:gridCol w="1641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41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1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37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249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JOGO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LOCALIZAÇÃO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FORMATO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IMPRESSÕES</a:t>
                      </a:r>
                    </a:p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VISUALIZAÇÕES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VALOR</a:t>
                      </a:r>
                    </a:p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(por jogo)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D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49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dk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SUPERTAÇA 2025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rtp.pt/desporto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kern="1200">
                        <a:solidFill>
                          <a:schemeClr val="tx1"/>
                        </a:solidFill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rtp.pt/noticias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kern="1200" noProof="0">
                        <a:solidFill>
                          <a:schemeClr val="tx1"/>
                        </a:solidFill>
                        <a:latin typeface="Aptos" panose="020B0004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RTP Play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BILLBOARD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100.000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2.750,00 €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249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400" kern="1200" noProof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kern="1200" noProof="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PRE-ROLL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PT" sz="1400" kern="1200">
                          <a:solidFill>
                            <a:schemeClr val="tx1"/>
                          </a:solidFill>
                          <a:latin typeface="Aptos" panose="020B0004020202020204" pitchFamily="34" charset="0"/>
                          <a:ea typeface="+mn-ea"/>
                          <a:cs typeface="+mn-cs"/>
                        </a:rPr>
                        <a:t>70.000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pt-PT" sz="1400" b="1"/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TextBox 15">
            <a:extLst>
              <a:ext uri="{FF2B5EF4-FFF2-40B4-BE49-F238E27FC236}">
                <a16:creationId xmlns:a16="http://schemas.microsoft.com/office/drawing/2014/main" id="{D46336CD-6ACE-A235-F162-A36B928BC3E9}"/>
              </a:ext>
            </a:extLst>
          </p:cNvPr>
          <p:cNvSpPr txBox="1"/>
          <p:nvPr/>
        </p:nvSpPr>
        <p:spPr>
          <a:xfrm>
            <a:off x="2023872" y="5231269"/>
            <a:ext cx="80233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Nota: A todos os preços presentes nesta proposta devem acrescentar as taxas e impostos em vigor à data da emissão .</a:t>
            </a:r>
          </a:p>
        </p:txBody>
      </p:sp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6A340A40-A589-5878-E0CC-61A223AF63CF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81183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8BB7C3A0-B680-42A7-B990-89BCBFA7C50B}"/>
              </a:ext>
            </a:extLst>
          </p:cNvPr>
          <p:cNvSpPr/>
          <p:nvPr/>
        </p:nvSpPr>
        <p:spPr>
          <a:xfrm>
            <a:off x="3383280" y="136525"/>
            <a:ext cx="5425440" cy="596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Marcador de Posição do Número do Diapositivo 3">
            <a:extLst>
              <a:ext uri="{FF2B5EF4-FFF2-40B4-BE49-F238E27FC236}">
                <a16:creationId xmlns:a16="http://schemas.microsoft.com/office/drawing/2014/main" id="{A84DB16A-21FA-41B4-8FBA-745654F1C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ellipse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1242D511-37C5-C047-B10C-C4AD5C82D3DC}" type="slidenum">
              <a:rPr lang="pt-PT" smtClean="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17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0A9171A-A71D-D9E9-7A5F-B31E7E516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418" y="4891017"/>
            <a:ext cx="1545339" cy="179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A1F6DAF8-605A-A9CD-DA0B-965337532D2C}"/>
              </a:ext>
            </a:extLst>
          </p:cNvPr>
          <p:cNvSpPr/>
          <p:nvPr/>
        </p:nvSpPr>
        <p:spPr>
          <a:xfrm>
            <a:off x="1525039" y="1060282"/>
            <a:ext cx="8976705" cy="65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pt-PT" sz="4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 ExtraBold" panose="020B0004020202020204" pitchFamily="34" charset="0"/>
                <a:cs typeface="Arial Narrow"/>
              </a:rPr>
              <a:t>Rádio – Antena 1: Patrocínio</a:t>
            </a:r>
          </a:p>
        </p:txBody>
      </p:sp>
      <p:graphicFrame>
        <p:nvGraphicFramePr>
          <p:cNvPr id="4" name="Tabela 7">
            <a:extLst>
              <a:ext uri="{FF2B5EF4-FFF2-40B4-BE49-F238E27FC236}">
                <a16:creationId xmlns:a16="http://schemas.microsoft.com/office/drawing/2014/main" id="{92A50655-4A47-B41C-8C06-3F29FBD91C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730127"/>
              </p:ext>
            </p:extLst>
          </p:nvPr>
        </p:nvGraphicFramePr>
        <p:xfrm>
          <a:off x="2898990" y="5036039"/>
          <a:ext cx="6590060" cy="1009129"/>
        </p:xfrm>
        <a:graphic>
          <a:graphicData uri="http://schemas.openxmlformats.org/drawingml/2006/table">
            <a:tbl>
              <a:tblPr firstRow="1" bandRow="1">
                <a:effectLst/>
              </a:tblPr>
              <a:tblGrid>
                <a:gridCol w="1632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80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363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aseline="0">
                          <a:latin typeface="Aptos" panose="020B0004020202020204" pitchFamily="34" charset="0"/>
                        </a:rPr>
                        <a:t>SUPERTAÇA CÂNDIDO DE OLIVEIRA 2026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DB8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200" b="0"/>
                    </a:p>
                  </a:txBody>
                  <a:tcPr marL="45720" marR="45720" anchor="ctr">
                    <a:solidFill>
                      <a:srgbClr val="1E5A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17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 b="1">
                          <a:latin typeface="Aptos" panose="020B0004020202020204" pitchFamily="34" charset="0"/>
                        </a:rPr>
                        <a:t>VALOR</a:t>
                      </a:r>
                      <a:r>
                        <a:rPr lang="pt-PT" sz="1400" b="1" baseline="0">
                          <a:latin typeface="Aptos" panose="020B0004020202020204" pitchFamily="34" charset="0"/>
                        </a:rPr>
                        <a:t> JOGO</a:t>
                      </a:r>
                      <a:endParaRPr lang="pt-PT" sz="1400" b="1"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pt-PT" sz="1400" u="none" strike="noStrike">
                          <a:effectLst/>
                          <a:latin typeface="Aptos" panose="020B0004020202020204" pitchFamily="34" charset="0"/>
                        </a:rPr>
                        <a:t>650,00 €</a:t>
                      </a:r>
                      <a:endParaRPr lang="pt-PT" sz="1400" b="0" i="0" u="none" strike="noStrike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CaixaDeTexto 6">
            <a:extLst>
              <a:ext uri="{FF2B5EF4-FFF2-40B4-BE49-F238E27FC236}">
                <a16:creationId xmlns:a16="http://schemas.microsoft.com/office/drawing/2014/main" id="{730D3D43-9F9A-038B-B082-C5C189792F48}"/>
              </a:ext>
            </a:extLst>
          </p:cNvPr>
          <p:cNvSpPr txBox="1"/>
          <p:nvPr/>
        </p:nvSpPr>
        <p:spPr>
          <a:xfrm>
            <a:off x="1344410" y="1803630"/>
            <a:ext cx="933796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Possibilidade de patrocinar a transmissão e o relato da Supertaça Cândido de Oliveira 2026, na Antena 1.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Para cada Patrocinador: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400" b="1" i="0" u="sng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cs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CARTÃO DE 5”: </a:t>
            </a: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a abrir e a fechar cada parte do jogo;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AUTO PROMOÇÕES NA ANTENA 1: </a:t>
            </a:r>
            <a:r>
              <a:rPr kumimoji="0" lang="pt-PT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cs typeface="Calibri" pitchFamily="34" charset="0"/>
              </a:rPr>
              <a:t>cartão de 5” junto às autopromoções do jogo.</a:t>
            </a:r>
          </a:p>
        </p:txBody>
      </p:sp>
      <p:sp>
        <p:nvSpPr>
          <p:cNvPr id="8" name="TextBox 15">
            <a:extLst>
              <a:ext uri="{FF2B5EF4-FFF2-40B4-BE49-F238E27FC236}">
                <a16:creationId xmlns:a16="http://schemas.microsoft.com/office/drawing/2014/main" id="{83317738-803E-446E-CB1B-2A0D84A51633}"/>
              </a:ext>
            </a:extLst>
          </p:cNvPr>
          <p:cNvSpPr txBox="1"/>
          <p:nvPr/>
        </p:nvSpPr>
        <p:spPr>
          <a:xfrm>
            <a:off x="2851073" y="6045168"/>
            <a:ext cx="6683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VALORES PARA CARTÃO AUDIO 5”.</a:t>
            </a:r>
            <a:r>
              <a:rPr kumimoji="0" lang="pt-PT" sz="10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 </a:t>
            </a: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Ao valor apresentado acrescenta-se as taxas e impostos em vigor.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Valor não inclui cachet nem custos de produção.</a:t>
            </a:r>
          </a:p>
        </p:txBody>
      </p: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EA1C7FD6-FF4A-0366-26A7-78A60D6C7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978411"/>
              </p:ext>
            </p:extLst>
          </p:nvPr>
        </p:nvGraphicFramePr>
        <p:xfrm>
          <a:off x="3406983" y="3628277"/>
          <a:ext cx="5378034" cy="1262740"/>
        </p:xfrm>
        <a:graphic>
          <a:graphicData uri="http://schemas.openxmlformats.org/drawingml/2006/table">
            <a:tbl>
              <a:tblPr firstRow="1" bandRow="1">
                <a:effectLst/>
              </a:tblPr>
              <a:tblGrid>
                <a:gridCol w="845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69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9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69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20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1805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PLANO DE AUTOPROMOÇÕES AO JOGO</a:t>
                      </a:r>
                      <a:endParaRPr lang="pt-PT" sz="140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PT" sz="1600">
                        <a:latin typeface="DIN-Regular" panose="02000503040000020004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PT" sz="1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6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 baseline="0">
                          <a:latin typeface="Aptos" panose="020B0004020202020204" pitchFamily="34" charset="0"/>
                        </a:rPr>
                        <a:t>FAIXA</a:t>
                      </a:r>
                    </a:p>
                    <a:p>
                      <a:pPr algn="ctr"/>
                      <a:r>
                        <a:rPr lang="pt-PT" sz="1400" baseline="0">
                          <a:latin typeface="Aptos" panose="020B0004020202020204" pitchFamily="34" charset="0"/>
                        </a:rPr>
                        <a:t> 6H – 10H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FAIXA</a:t>
                      </a:r>
                    </a:p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 10H – 17H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FAIXA</a:t>
                      </a:r>
                    </a:p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 17H – 21H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TOTAL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7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PT" sz="1400">
                          <a:latin typeface="Aptos" panose="020B0004020202020204" pitchFamily="34" charset="0"/>
                        </a:rPr>
                        <a:t>JOGO</a:t>
                      </a:r>
                      <a:endParaRPr lang="pt-PT" sz="1400" b="1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PT" sz="14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PT" sz="14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PT" sz="14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b" latinLnBrk="0" hangingPunct="1"/>
                      <a:r>
                        <a:rPr lang="pt-PT" sz="1400" b="1" i="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50C772DE-B869-DCAC-96FE-E74BCEFD7033}"/>
              </a:ext>
            </a:extLst>
          </p:cNvPr>
          <p:cNvSpPr/>
          <p:nvPr/>
        </p:nvSpPr>
        <p:spPr>
          <a:xfrm>
            <a:off x="10298545" y="4710545"/>
            <a:ext cx="1542473" cy="20504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1901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Supertaça Cândido de Oliveira | Extra | RTP">
            <a:extLst>
              <a:ext uri="{FF2B5EF4-FFF2-40B4-BE49-F238E27FC236}">
                <a16:creationId xmlns:a16="http://schemas.microsoft.com/office/drawing/2014/main" id="{AD00C11E-9552-5DAB-A8FC-7D26903F4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39015" y="-480264"/>
            <a:ext cx="13013356" cy="76718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4FC65C79-B828-4236-81CA-7FA918553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911" y="426313"/>
            <a:ext cx="3218688" cy="31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615625F-B4D1-4B7A-9032-6D0E088141B0}"/>
              </a:ext>
            </a:extLst>
          </p:cNvPr>
          <p:cNvSpPr txBox="1"/>
          <p:nvPr/>
        </p:nvSpPr>
        <p:spPr>
          <a:xfrm>
            <a:off x="8652911" y="873521"/>
            <a:ext cx="32186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100">
                <a:solidFill>
                  <a:schemeClr val="bg1"/>
                </a:solidFill>
                <a:latin typeface="Aptos" panose="020B0004020202020204" pitchFamily="34" charset="0"/>
              </a:rPr>
              <a:t>Direção Comercial | </a:t>
            </a:r>
          </a:p>
          <a:p>
            <a:pPr algn="r"/>
            <a:r>
              <a:rPr lang="pt-PT" sz="1100">
                <a:solidFill>
                  <a:schemeClr val="bg1"/>
                </a:solidFill>
                <a:latin typeface="Aptos" panose="020B0004020202020204" pitchFamily="34" charset="0"/>
              </a:rPr>
              <a:t>junho 2026</a:t>
            </a:r>
          </a:p>
        </p:txBody>
      </p:sp>
    </p:spTree>
    <p:extLst>
      <p:ext uri="{BB962C8B-B14F-4D97-AF65-F5344CB8AC3E}">
        <p14:creationId xmlns:p14="http://schemas.microsoft.com/office/powerpoint/2010/main" val="9989464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BCEC333320F334497C8A8E439470546" ma:contentTypeVersion="20" ma:contentTypeDescription="Criar um novo documento." ma:contentTypeScope="" ma:versionID="6cf897f4e1729a93b67e1617669bae85">
  <xsd:schema xmlns:xsd="http://www.w3.org/2001/XMLSchema" xmlns:xs="http://www.w3.org/2001/XMLSchema" xmlns:p="http://schemas.microsoft.com/office/2006/metadata/properties" xmlns:ns2="514d78db-87fd-479f-b96c-1cdb8ea939fd" xmlns:ns3="a64190e3-b41f-4776-8c7d-bbac84fa520a" targetNamespace="http://schemas.microsoft.com/office/2006/metadata/properties" ma:root="true" ma:fieldsID="ad3af4a6e1eb4e4d0de2f0cfe91e4d51" ns2:_="" ns3:_="">
    <xsd:import namespace="514d78db-87fd-479f-b96c-1cdb8ea939fd"/>
    <xsd:import namespace="a64190e3-b41f-4776-8c7d-bbac84fa520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_Flow_SignoffStatu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4d78db-87fd-479f-b96c-1cdb8ea939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m" ma:readOnly="false" ma:fieldId="{5cf76f15-5ced-4ddc-b409-7134ff3c332f}" ma:taxonomyMulti="true" ma:sspId="0fa1375b-e2de-4216-be09-9891303a54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_Flow_SignoffStatus" ma:index="22" nillable="true" ma:displayName="Estado da aprovação" ma:internalName="Estado_x0020_da_x0020_aprova_x00e7__x00e3_o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4190e3-b41f-4776-8c7d-bbac84fa520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6aca35ac-3016-4fae-a8d7-aca9a358f86b}" ma:internalName="TaxCatchAll" ma:showField="CatchAllData" ma:web="a64190e3-b41f-4776-8c7d-bbac84fa520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14d78db-87fd-479f-b96c-1cdb8ea939fd">
      <Terms xmlns="http://schemas.microsoft.com/office/infopath/2007/PartnerControls"/>
    </lcf76f155ced4ddcb4097134ff3c332f>
    <TaxCatchAll xmlns="a64190e3-b41f-4776-8c7d-bbac84fa520a" xsi:nil="true"/>
    <_Flow_SignoffStatus xmlns="514d78db-87fd-479f-b96c-1cdb8ea939fd" xsi:nil="true"/>
  </documentManagement>
</p:properties>
</file>

<file path=customXml/itemProps1.xml><?xml version="1.0" encoding="utf-8"?>
<ds:datastoreItem xmlns:ds="http://schemas.openxmlformats.org/officeDocument/2006/customXml" ds:itemID="{D26D6AA4-5D2E-4579-9729-7513E83816E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2A8F112-9617-46E1-A0D9-8AD6A2D642AF}">
  <ds:schemaRefs>
    <ds:schemaRef ds:uri="514d78db-87fd-479f-b96c-1cdb8ea939fd"/>
    <ds:schemaRef ds:uri="a64190e3-b41f-4776-8c7d-bbac84fa520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81E103D-4123-4277-9214-A9FA6BADF502}">
  <ds:schemaRefs>
    <ds:schemaRef ds:uri="514d78db-87fd-479f-b96c-1cdb8ea939fd"/>
    <ds:schemaRef ds:uri="a64190e3-b41f-4776-8c7d-bbac84fa520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1442</Words>
  <Application>Microsoft Office PowerPoint</Application>
  <PresentationFormat>Ecrã Panorâmico</PresentationFormat>
  <Paragraphs>246</Paragraphs>
  <Slides>18</Slides>
  <Notes>0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18</vt:i4>
      </vt:variant>
    </vt:vector>
  </HeadingPairs>
  <TitlesOfParts>
    <vt:vector size="26" baseType="lpstr">
      <vt:lpstr>Aptos</vt:lpstr>
      <vt:lpstr>Aptos </vt:lpstr>
      <vt:lpstr>Aptos ExtraBold</vt:lpstr>
      <vt:lpstr>Arial</vt:lpstr>
      <vt:lpstr>Calibri</vt:lpstr>
      <vt:lpstr>Calibri Light</vt:lpstr>
      <vt:lpstr>Tema do Office</vt:lpstr>
      <vt:lpstr>Office Theme</vt:lpstr>
      <vt:lpstr>Apresentação do PowerPoint</vt:lpstr>
      <vt:lpstr>A Supertaça Cândido de Oliveira, que abre a época futebolística 2026/27, tem transmissão na RTP.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Margarida Moisés Carvalho Fernandes</dc:creator>
  <cp:lastModifiedBy>João Teles</cp:lastModifiedBy>
  <cp:revision>2</cp:revision>
  <dcterms:created xsi:type="dcterms:W3CDTF">2022-09-27T10:05:35Z</dcterms:created>
  <dcterms:modified xsi:type="dcterms:W3CDTF">2026-07-14T10:12:16Z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0x0101004BCEC333320F334497C8A8E439470546</vt:lpwstr>
  </property>
  <property fmtid="{D5CDD505-2E9C-101B-9397-08002B2CF9AE}" pid="3" name="MediaServiceImageTags">
    <vt:lpwstr/>
  </property>
</Properties>
</file>