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</p:sldIdLst>
  <p:sldSz cx="18288000" cy="10287000"/>
  <p:notesSz cx="6858000" cy="9144000"/>
  <p:embeddedFontLst>
    <p:embeddedFont>
      <p:font typeface="League Spartan" panose="020B0604020202020204" charset="0"/>
      <p:regular r:id="rId21"/>
    </p:embeddedFont>
    <p:embeddedFont>
      <p:font typeface="Montserrat" panose="00000500000000000000" pitchFamily="50" charset="0"/>
      <p:regular r:id="rId22"/>
      <p:bold r:id="rId23"/>
      <p:italic r:id="rId24"/>
      <p:boldItalic r:id="rId25"/>
    </p:embeddedFont>
    <p:embeddedFont>
      <p:font typeface="Montserrat Bold" panose="020B0604020202020204" charset="0"/>
      <p:regular r:id="rId26"/>
      <p:bold r:id="rId27"/>
    </p:embeddedFont>
    <p:embeddedFont>
      <p:font typeface="More Sugar" panose="020B0604020202020204" charset="0"/>
      <p:regular r:id="rId28"/>
    </p:embeddedFont>
    <p:embeddedFont>
      <p:font typeface="Open Sans" panose="020B0606030504020204" pitchFamily="34" charset="0"/>
      <p:regular r:id="rId29"/>
      <p:bold r:id="rId30"/>
      <p:italic r:id="rId31"/>
      <p:boldItalic r:id="rId32"/>
    </p:embeddedFont>
    <p:embeddedFont>
      <p:font typeface="Open Sans Bold" panose="020B0806030504020204" charset="0"/>
      <p:regular r:id="rId33"/>
      <p:bold r:id="rId34"/>
    </p:embeddedFont>
    <p:embeddedFont>
      <p:font typeface="Poppins Bold" panose="020B0604020202020204" charset="0"/>
      <p:regular r:id="rId35"/>
      <p:bold r:id="rId36"/>
    </p:embeddedFont>
    <p:embeddedFont>
      <p:font typeface="Roboto Bold" panose="020B0604020202020204" charset="0"/>
      <p:regular r:id="rId37"/>
      <p:bold r:id="rId3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40" userDrawn="1">
          <p15:clr>
            <a:srgbClr val="A4A3A4"/>
          </p15:clr>
        </p15:guide>
        <p15:guide id="2" pos="576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68" d="100"/>
          <a:sy n="68" d="100"/>
        </p:scale>
        <p:origin x="816" y="72"/>
      </p:cViewPr>
      <p:guideLst>
        <p:guide orient="horz" pos="3240"/>
        <p:guide pos="576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font" Target="fonts/font6.fntdata"/><Relationship Id="rId39" Type="http://schemas.openxmlformats.org/officeDocument/2006/relationships/presProps" Target="presProps.xml"/><Relationship Id="rId21" Type="http://schemas.openxmlformats.org/officeDocument/2006/relationships/font" Target="fonts/font1.fntdata"/><Relationship Id="rId34" Type="http://schemas.openxmlformats.org/officeDocument/2006/relationships/font" Target="fonts/font14.fntdata"/><Relationship Id="rId42" Type="http://schemas.openxmlformats.org/officeDocument/2006/relationships/tableStyles" Target="tableStyle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font" Target="fonts/font9.fntdata"/><Relationship Id="rId41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font" Target="fonts/font4.fntdata"/><Relationship Id="rId32" Type="http://schemas.openxmlformats.org/officeDocument/2006/relationships/font" Target="fonts/font12.fntdata"/><Relationship Id="rId37" Type="http://schemas.openxmlformats.org/officeDocument/2006/relationships/font" Target="fonts/font17.fntdata"/><Relationship Id="rId40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font" Target="fonts/font3.fntdata"/><Relationship Id="rId28" Type="http://schemas.openxmlformats.org/officeDocument/2006/relationships/font" Target="fonts/font8.fntdata"/><Relationship Id="rId36" Type="http://schemas.openxmlformats.org/officeDocument/2006/relationships/font" Target="fonts/font16.fntdata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font" Target="fonts/font11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font" Target="fonts/font2.fntdata"/><Relationship Id="rId27" Type="http://schemas.openxmlformats.org/officeDocument/2006/relationships/font" Target="fonts/font7.fntdata"/><Relationship Id="rId30" Type="http://schemas.openxmlformats.org/officeDocument/2006/relationships/font" Target="fonts/font10.fntdata"/><Relationship Id="rId35" Type="http://schemas.openxmlformats.org/officeDocument/2006/relationships/font" Target="fonts/font15.fntdata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font" Target="fonts/font5.fntdata"/><Relationship Id="rId33" Type="http://schemas.openxmlformats.org/officeDocument/2006/relationships/font" Target="fonts/font13.fntdata"/><Relationship Id="rId38" Type="http://schemas.openxmlformats.org/officeDocument/2006/relationships/font" Target="fonts/font18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4/7/2026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4/7/2026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4/7/2026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4/7/2026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10" Type="http://schemas.openxmlformats.org/officeDocument/2006/relationships/image" Target="../media/image7.jpeg"/><Relationship Id="rId4" Type="http://schemas.openxmlformats.org/officeDocument/2006/relationships/image" Target="../media/image1.svg"/><Relationship Id="rId9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8.png"/><Relationship Id="rId7" Type="http://schemas.openxmlformats.org/officeDocument/2006/relationships/image" Target="../media/image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2.png"/><Relationship Id="rId9" Type="http://schemas.microsoft.com/office/2007/relationships/hdphoto" Target="../media/hdphoto1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8.png"/><Relationship Id="rId7" Type="http://schemas.openxmlformats.org/officeDocument/2006/relationships/image" Target="../media/image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2.png"/><Relationship Id="rId9" Type="http://schemas.microsoft.com/office/2007/relationships/hdphoto" Target="../media/hdphoto2.wdp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8.png"/><Relationship Id="rId7" Type="http://schemas.openxmlformats.org/officeDocument/2006/relationships/image" Target="../media/image1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10" Type="http://schemas.openxmlformats.org/officeDocument/2006/relationships/image" Target="../media/image6.png"/><Relationship Id="rId4" Type="http://schemas.openxmlformats.org/officeDocument/2006/relationships/image" Target="../media/image2.png"/><Relationship Id="rId9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13" Type="http://schemas.openxmlformats.org/officeDocument/2006/relationships/image" Target="../media/image19.png"/><Relationship Id="rId3" Type="http://schemas.openxmlformats.org/officeDocument/2006/relationships/image" Target="../media/image8.png"/><Relationship Id="rId7" Type="http://schemas.openxmlformats.org/officeDocument/2006/relationships/image" Target="../media/image17.png"/><Relationship Id="rId12" Type="http://schemas.openxmlformats.org/officeDocument/2006/relationships/image" Target="../media/image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11" Type="http://schemas.openxmlformats.org/officeDocument/2006/relationships/image" Target="../media/image5.png"/><Relationship Id="rId5" Type="http://schemas.openxmlformats.org/officeDocument/2006/relationships/image" Target="../media/image15.jpeg"/><Relationship Id="rId10" Type="http://schemas.openxmlformats.org/officeDocument/2006/relationships/image" Target="../media/image4.png"/><Relationship Id="rId4" Type="http://schemas.openxmlformats.org/officeDocument/2006/relationships/image" Target="../media/image14.png"/><Relationship Id="rId9" Type="http://schemas.openxmlformats.org/officeDocument/2006/relationships/image" Target="../media/image2.png"/><Relationship Id="rId14" Type="http://schemas.microsoft.com/office/2007/relationships/hdphoto" Target="../media/hdphoto3.wdp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3" Type="http://schemas.openxmlformats.org/officeDocument/2006/relationships/image" Target="../media/image8.png"/><Relationship Id="rId7" Type="http://schemas.openxmlformats.org/officeDocument/2006/relationships/image" Target="../media/image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10" Type="http://schemas.microsoft.com/office/2007/relationships/hdphoto" Target="../media/hdphoto4.wdp"/><Relationship Id="rId4" Type="http://schemas.openxmlformats.org/officeDocument/2006/relationships/image" Target="../media/image2.png"/><Relationship Id="rId9" Type="http://schemas.openxmlformats.org/officeDocument/2006/relationships/image" Target="../media/image21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13" Type="http://schemas.openxmlformats.org/officeDocument/2006/relationships/image" Target="../media/image4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15.jpeg"/><Relationship Id="rId12" Type="http://schemas.openxmlformats.org/officeDocument/2006/relationships/image" Target="../media/image2.png"/><Relationship Id="rId2" Type="http://schemas.openxmlformats.org/officeDocument/2006/relationships/video" Target="../media/media2.mp4"/><Relationship Id="rId16" Type="http://schemas.openxmlformats.org/officeDocument/2006/relationships/image" Target="../media/image23.png"/><Relationship Id="rId1" Type="http://schemas.microsoft.com/office/2007/relationships/media" Target="../media/media2.mp4"/><Relationship Id="rId6" Type="http://schemas.openxmlformats.org/officeDocument/2006/relationships/image" Target="../media/image14.png"/><Relationship Id="rId11" Type="http://schemas.openxmlformats.org/officeDocument/2006/relationships/image" Target="../media/image18.png"/><Relationship Id="rId5" Type="http://schemas.openxmlformats.org/officeDocument/2006/relationships/image" Target="../media/image8.png"/><Relationship Id="rId15" Type="http://schemas.openxmlformats.org/officeDocument/2006/relationships/image" Target="../media/image6.png"/><Relationship Id="rId10" Type="http://schemas.openxmlformats.org/officeDocument/2006/relationships/image" Target="../media/image22.jpeg"/><Relationship Id="rId4" Type="http://schemas.openxmlformats.org/officeDocument/2006/relationships/image" Target="../media/image3.png"/><Relationship Id="rId9" Type="http://schemas.openxmlformats.org/officeDocument/2006/relationships/image" Target="../media/image17.png"/><Relationship Id="rId14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26.jpe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12" Type="http://schemas.openxmlformats.org/officeDocument/2006/relationships/image" Target="../media/image25.png"/><Relationship Id="rId2" Type="http://schemas.openxmlformats.org/officeDocument/2006/relationships/video" Target="../media/media3.mp4"/><Relationship Id="rId1" Type="http://schemas.microsoft.com/office/2007/relationships/media" Target="../media/media3.mp4"/><Relationship Id="rId6" Type="http://schemas.openxmlformats.org/officeDocument/2006/relationships/image" Target="../media/image3.png"/><Relationship Id="rId11" Type="http://schemas.openxmlformats.org/officeDocument/2006/relationships/image" Target="../media/image24.png"/><Relationship Id="rId5" Type="http://schemas.openxmlformats.org/officeDocument/2006/relationships/image" Target="../media/image2.png"/><Relationship Id="rId10" Type="http://schemas.openxmlformats.org/officeDocument/2006/relationships/image" Target="../media/image8.png"/><Relationship Id="rId4" Type="http://schemas.openxmlformats.org/officeDocument/2006/relationships/image" Target="../media/image1.svg"/><Relationship Id="rId9" Type="http://schemas.openxmlformats.org/officeDocument/2006/relationships/image" Target="../media/image6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image" Target="../media/image27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47627" y="-47627"/>
            <a:ext cx="18383248" cy="10382248"/>
          </a:xfrm>
          <a:custGeom>
            <a:avLst/>
            <a:gdLst/>
            <a:ahLst/>
            <a:cxnLst/>
            <a:rect l="l" t="t" r="r" b="b"/>
            <a:pathLst>
              <a:path w="18383248" h="10382248">
                <a:moveTo>
                  <a:pt x="0" y="0"/>
                </a:moveTo>
                <a:lnTo>
                  <a:pt x="18383247" y="0"/>
                </a:lnTo>
                <a:lnTo>
                  <a:pt x="18383247" y="10382247"/>
                </a:lnTo>
                <a:lnTo>
                  <a:pt x="0" y="10382247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pt-PT"/>
          </a:p>
        </p:txBody>
      </p:sp>
      <p:grpSp>
        <p:nvGrpSpPr>
          <p:cNvPr id="3" name="Group 3"/>
          <p:cNvGrpSpPr/>
          <p:nvPr/>
        </p:nvGrpSpPr>
        <p:grpSpPr>
          <a:xfrm>
            <a:off x="0" y="-47627"/>
            <a:ext cx="5433156" cy="5191127"/>
            <a:chOff x="0" y="0"/>
            <a:chExt cx="1430955" cy="1367211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1430955" cy="1367211"/>
            </a:xfrm>
            <a:custGeom>
              <a:avLst/>
              <a:gdLst/>
              <a:ahLst/>
              <a:cxnLst/>
              <a:rect l="l" t="t" r="r" b="b"/>
              <a:pathLst>
                <a:path w="1430955" h="1367211">
                  <a:moveTo>
                    <a:pt x="715477" y="0"/>
                  </a:moveTo>
                  <a:cubicBezTo>
                    <a:pt x="320330" y="0"/>
                    <a:pt x="0" y="306061"/>
                    <a:pt x="0" y="683605"/>
                  </a:cubicBezTo>
                  <a:cubicBezTo>
                    <a:pt x="0" y="1061150"/>
                    <a:pt x="320330" y="1367211"/>
                    <a:pt x="715477" y="1367211"/>
                  </a:cubicBezTo>
                  <a:cubicBezTo>
                    <a:pt x="1110625" y="1367211"/>
                    <a:pt x="1430955" y="1061150"/>
                    <a:pt x="1430955" y="683605"/>
                  </a:cubicBezTo>
                  <a:cubicBezTo>
                    <a:pt x="1430955" y="306061"/>
                    <a:pt x="1110625" y="0"/>
                    <a:pt x="715477" y="0"/>
                  </a:cubicBezTo>
                  <a:close/>
                </a:path>
              </a:pathLst>
            </a:custGeom>
            <a:solidFill>
              <a:srgbClr val="193275"/>
            </a:solidFill>
          </p:spPr>
          <p:txBody>
            <a:bodyPr/>
            <a:lstStyle/>
            <a:p>
              <a:endParaRPr lang="pt-PT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134152" y="90076"/>
              <a:ext cx="1162651" cy="114895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6" name="Group 6"/>
          <p:cNvGrpSpPr/>
          <p:nvPr/>
        </p:nvGrpSpPr>
        <p:grpSpPr>
          <a:xfrm rot="-5400000">
            <a:off x="4087644" y="-1032081"/>
            <a:ext cx="5221946" cy="7298954"/>
            <a:chOff x="0" y="0"/>
            <a:chExt cx="660400" cy="923071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660400" cy="923071"/>
            </a:xfrm>
            <a:custGeom>
              <a:avLst/>
              <a:gdLst/>
              <a:ahLst/>
              <a:cxnLst/>
              <a:rect l="l" t="t" r="r" b="b"/>
              <a:pathLst>
                <a:path w="660400" h="923071">
                  <a:moveTo>
                    <a:pt x="220252" y="19070"/>
                  </a:moveTo>
                  <a:cubicBezTo>
                    <a:pt x="254000" y="7556"/>
                    <a:pt x="292600" y="0"/>
                    <a:pt x="330378" y="0"/>
                  </a:cubicBezTo>
                  <a:cubicBezTo>
                    <a:pt x="368157" y="0"/>
                    <a:pt x="404509" y="6476"/>
                    <a:pt x="438009" y="17990"/>
                  </a:cubicBezTo>
                  <a:cubicBezTo>
                    <a:pt x="438723" y="18350"/>
                    <a:pt x="439435" y="18350"/>
                    <a:pt x="440148" y="18710"/>
                  </a:cubicBezTo>
                  <a:cubicBezTo>
                    <a:pt x="565955" y="64765"/>
                    <a:pt x="658618" y="186379"/>
                    <a:pt x="660400" y="330951"/>
                  </a:cubicBezTo>
                  <a:lnTo>
                    <a:pt x="660400" y="923071"/>
                  </a:lnTo>
                  <a:lnTo>
                    <a:pt x="0" y="923071"/>
                  </a:lnTo>
                  <a:lnTo>
                    <a:pt x="0" y="331391"/>
                  </a:lnTo>
                  <a:cubicBezTo>
                    <a:pt x="1782" y="185660"/>
                    <a:pt x="93019" y="64045"/>
                    <a:pt x="220252" y="19070"/>
                  </a:cubicBezTo>
                  <a:close/>
                </a:path>
              </a:pathLst>
            </a:custGeom>
            <a:solidFill>
              <a:srgbClr val="0074FF"/>
            </a:solidFill>
          </p:spPr>
          <p:txBody>
            <a:bodyPr/>
            <a:lstStyle/>
            <a:p>
              <a:endParaRPr lang="pt-PT"/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0" y="88900"/>
              <a:ext cx="660400" cy="83417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9" name="TextBox 9"/>
          <p:cNvSpPr txBox="1"/>
          <p:nvPr/>
        </p:nvSpPr>
        <p:spPr>
          <a:xfrm>
            <a:off x="11370720" y="3803077"/>
            <a:ext cx="4076118" cy="15716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209"/>
              </a:lnSpc>
            </a:pPr>
            <a:r>
              <a:rPr lang="en-US" sz="5175" b="1" spc="36">
                <a:solidFill>
                  <a:srgbClr val="FFFFFF"/>
                </a:solidFill>
                <a:latin typeface="Roboto Bold"/>
                <a:ea typeface="Roboto Bold"/>
                <a:cs typeface="Roboto Bold"/>
                <a:sym typeface="Roboto Bold"/>
              </a:rPr>
              <a:t>PROPOSTA</a:t>
            </a:r>
          </a:p>
          <a:p>
            <a:pPr algn="ctr">
              <a:lnSpc>
                <a:spcPts val="6209"/>
              </a:lnSpc>
            </a:pPr>
            <a:r>
              <a:rPr lang="en-US" sz="5175" b="1" spc="36">
                <a:solidFill>
                  <a:srgbClr val="FFFFFF"/>
                </a:solidFill>
                <a:latin typeface="Roboto Bold"/>
                <a:ea typeface="Roboto Bold"/>
                <a:cs typeface="Roboto Bold"/>
                <a:sym typeface="Roboto Bold"/>
              </a:rPr>
              <a:t>ESPECIAL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9872599" y="6127752"/>
            <a:ext cx="7072360" cy="7905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209"/>
              </a:lnSpc>
            </a:pPr>
            <a:r>
              <a:rPr lang="en-US" sz="5175" b="1" spc="36">
                <a:solidFill>
                  <a:srgbClr val="FFFFFF"/>
                </a:solidFill>
                <a:latin typeface="Roboto Bold"/>
                <a:ea typeface="Roboto Bold"/>
                <a:cs typeface="Roboto Bold"/>
                <a:sym typeface="Roboto Bold"/>
              </a:rPr>
              <a:t>FIFA WORLD CUP 2026</a:t>
            </a:r>
          </a:p>
        </p:txBody>
      </p:sp>
      <p:grpSp>
        <p:nvGrpSpPr>
          <p:cNvPr id="11" name="Group 11"/>
          <p:cNvGrpSpPr/>
          <p:nvPr/>
        </p:nvGrpSpPr>
        <p:grpSpPr>
          <a:xfrm rot="5400000">
            <a:off x="1138379" y="3974296"/>
            <a:ext cx="5221946" cy="7498703"/>
            <a:chOff x="0" y="0"/>
            <a:chExt cx="660400" cy="948333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660400" cy="948333"/>
            </a:xfrm>
            <a:custGeom>
              <a:avLst/>
              <a:gdLst/>
              <a:ahLst/>
              <a:cxnLst/>
              <a:rect l="l" t="t" r="r" b="b"/>
              <a:pathLst>
                <a:path w="660400" h="948333">
                  <a:moveTo>
                    <a:pt x="220252" y="19070"/>
                  </a:moveTo>
                  <a:cubicBezTo>
                    <a:pt x="254000" y="7556"/>
                    <a:pt x="292600" y="0"/>
                    <a:pt x="330378" y="0"/>
                  </a:cubicBezTo>
                  <a:cubicBezTo>
                    <a:pt x="368157" y="0"/>
                    <a:pt x="404509" y="6476"/>
                    <a:pt x="438009" y="17990"/>
                  </a:cubicBezTo>
                  <a:cubicBezTo>
                    <a:pt x="438723" y="18350"/>
                    <a:pt x="439435" y="18350"/>
                    <a:pt x="440148" y="18710"/>
                  </a:cubicBezTo>
                  <a:cubicBezTo>
                    <a:pt x="565955" y="64765"/>
                    <a:pt x="658618" y="186379"/>
                    <a:pt x="660400" y="331513"/>
                  </a:cubicBezTo>
                  <a:lnTo>
                    <a:pt x="660400" y="948333"/>
                  </a:lnTo>
                  <a:lnTo>
                    <a:pt x="0" y="948333"/>
                  </a:lnTo>
                  <a:lnTo>
                    <a:pt x="0" y="331970"/>
                  </a:lnTo>
                  <a:cubicBezTo>
                    <a:pt x="1782" y="185660"/>
                    <a:pt x="93019" y="64045"/>
                    <a:pt x="220252" y="19070"/>
                  </a:cubicBezTo>
                  <a:close/>
                </a:path>
              </a:pathLst>
            </a:custGeom>
            <a:solidFill>
              <a:srgbClr val="0074FF"/>
            </a:solidFill>
          </p:spPr>
          <p:txBody>
            <a:bodyPr/>
            <a:lstStyle/>
            <a:p>
              <a:endParaRPr lang="pt-PT"/>
            </a:p>
          </p:txBody>
        </p:sp>
        <p:sp>
          <p:nvSpPr>
            <p:cNvPr id="13" name="TextBox 13"/>
            <p:cNvSpPr txBox="1"/>
            <p:nvPr/>
          </p:nvSpPr>
          <p:spPr>
            <a:xfrm>
              <a:off x="0" y="88900"/>
              <a:ext cx="660400" cy="85943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7" name="Group 17"/>
          <p:cNvGrpSpPr/>
          <p:nvPr/>
        </p:nvGrpSpPr>
        <p:grpSpPr>
          <a:xfrm rot="5400000">
            <a:off x="6452902" y="6074420"/>
            <a:ext cx="4990558" cy="3298454"/>
            <a:chOff x="0" y="0"/>
            <a:chExt cx="631137" cy="417143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631137" cy="417143"/>
            </a:xfrm>
            <a:custGeom>
              <a:avLst/>
              <a:gdLst/>
              <a:ahLst/>
              <a:cxnLst/>
              <a:rect l="l" t="t" r="r" b="b"/>
              <a:pathLst>
                <a:path w="631137" h="417143">
                  <a:moveTo>
                    <a:pt x="210493" y="19070"/>
                  </a:moveTo>
                  <a:cubicBezTo>
                    <a:pt x="242745" y="7556"/>
                    <a:pt x="279635" y="0"/>
                    <a:pt x="315739" y="0"/>
                  </a:cubicBezTo>
                  <a:cubicBezTo>
                    <a:pt x="351843" y="0"/>
                    <a:pt x="386585" y="6476"/>
                    <a:pt x="418601" y="17990"/>
                  </a:cubicBezTo>
                  <a:cubicBezTo>
                    <a:pt x="419283" y="18350"/>
                    <a:pt x="419964" y="18350"/>
                    <a:pt x="420644" y="18710"/>
                  </a:cubicBezTo>
                  <a:cubicBezTo>
                    <a:pt x="540877" y="64765"/>
                    <a:pt x="629434" y="186379"/>
                    <a:pt x="631137" y="319713"/>
                  </a:cubicBezTo>
                  <a:lnTo>
                    <a:pt x="631137" y="417143"/>
                  </a:lnTo>
                  <a:lnTo>
                    <a:pt x="0" y="417143"/>
                  </a:lnTo>
                  <a:lnTo>
                    <a:pt x="0" y="319786"/>
                  </a:lnTo>
                  <a:cubicBezTo>
                    <a:pt x="1703" y="185660"/>
                    <a:pt x="88897" y="64045"/>
                    <a:pt x="210493" y="19070"/>
                  </a:cubicBezTo>
                  <a:close/>
                </a:path>
              </a:pathLst>
            </a:custGeom>
            <a:solidFill>
              <a:srgbClr val="0A0094"/>
            </a:solidFill>
          </p:spPr>
          <p:txBody>
            <a:bodyPr/>
            <a:lstStyle/>
            <a:p>
              <a:endParaRPr lang="pt-PT"/>
            </a:p>
          </p:txBody>
        </p:sp>
        <p:sp>
          <p:nvSpPr>
            <p:cNvPr id="19" name="TextBox 19"/>
            <p:cNvSpPr txBox="1"/>
            <p:nvPr/>
          </p:nvSpPr>
          <p:spPr>
            <a:xfrm>
              <a:off x="0" y="88900"/>
              <a:ext cx="631137" cy="32824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20" name="Group 20"/>
          <p:cNvGrpSpPr/>
          <p:nvPr/>
        </p:nvGrpSpPr>
        <p:grpSpPr>
          <a:xfrm rot="5400000">
            <a:off x="4300669" y="-3700331"/>
            <a:ext cx="10287000" cy="17687663"/>
            <a:chOff x="0" y="0"/>
            <a:chExt cx="1300959" cy="2236893"/>
          </a:xfrm>
        </p:grpSpPr>
        <p:sp>
          <p:nvSpPr>
            <p:cNvPr id="21" name="Freeform 21"/>
            <p:cNvSpPr/>
            <p:nvPr/>
          </p:nvSpPr>
          <p:spPr>
            <a:xfrm>
              <a:off x="0" y="0"/>
              <a:ext cx="1300958" cy="2236893"/>
            </a:xfrm>
            <a:custGeom>
              <a:avLst/>
              <a:gdLst/>
              <a:ahLst/>
              <a:cxnLst/>
              <a:rect l="l" t="t" r="r" b="b"/>
              <a:pathLst>
                <a:path w="1300958" h="2236893">
                  <a:moveTo>
                    <a:pt x="433887" y="19070"/>
                  </a:moveTo>
                  <a:cubicBezTo>
                    <a:pt x="500369" y="7556"/>
                    <a:pt x="576410" y="0"/>
                    <a:pt x="650830" y="0"/>
                  </a:cubicBezTo>
                  <a:cubicBezTo>
                    <a:pt x="725252" y="0"/>
                    <a:pt x="796865" y="6476"/>
                    <a:pt x="862858" y="17990"/>
                  </a:cubicBezTo>
                  <a:cubicBezTo>
                    <a:pt x="864264" y="18350"/>
                    <a:pt x="865668" y="18350"/>
                    <a:pt x="867071" y="18710"/>
                  </a:cubicBezTo>
                  <a:cubicBezTo>
                    <a:pt x="1114906" y="64765"/>
                    <a:pt x="1297448" y="186379"/>
                    <a:pt x="1300958" y="360135"/>
                  </a:cubicBezTo>
                  <a:lnTo>
                    <a:pt x="1300958" y="2236893"/>
                  </a:lnTo>
                  <a:lnTo>
                    <a:pt x="0" y="2236893"/>
                  </a:lnTo>
                  <a:lnTo>
                    <a:pt x="0" y="361528"/>
                  </a:lnTo>
                  <a:cubicBezTo>
                    <a:pt x="3510" y="185660"/>
                    <a:pt x="183244" y="64045"/>
                    <a:pt x="433887" y="19070"/>
                  </a:cubicBezTo>
                  <a:close/>
                </a:path>
              </a:pathLst>
            </a:custGeom>
            <a:solidFill>
              <a:srgbClr val="193275"/>
            </a:solidFill>
          </p:spPr>
          <p:txBody>
            <a:bodyPr/>
            <a:lstStyle/>
            <a:p>
              <a:endParaRPr lang="pt-PT"/>
            </a:p>
          </p:txBody>
        </p:sp>
        <p:sp>
          <p:nvSpPr>
            <p:cNvPr id="22" name="TextBox 22"/>
            <p:cNvSpPr txBox="1"/>
            <p:nvPr/>
          </p:nvSpPr>
          <p:spPr>
            <a:xfrm>
              <a:off x="0" y="88900"/>
              <a:ext cx="1300959" cy="214799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23" name="Freeform 23"/>
          <p:cNvSpPr/>
          <p:nvPr/>
        </p:nvSpPr>
        <p:spPr>
          <a:xfrm>
            <a:off x="8239352" y="9412351"/>
            <a:ext cx="2232710" cy="455845"/>
          </a:xfrm>
          <a:custGeom>
            <a:avLst/>
            <a:gdLst/>
            <a:ahLst/>
            <a:cxnLst/>
            <a:rect l="l" t="t" r="r" b="b"/>
            <a:pathLst>
              <a:path w="2232710" h="455845">
                <a:moveTo>
                  <a:pt x="0" y="0"/>
                </a:moveTo>
                <a:lnTo>
                  <a:pt x="2232710" y="0"/>
                </a:lnTo>
                <a:lnTo>
                  <a:pt x="2232710" y="455845"/>
                </a:lnTo>
                <a:lnTo>
                  <a:pt x="0" y="455845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pt-PT"/>
          </a:p>
        </p:txBody>
      </p:sp>
      <p:sp>
        <p:nvSpPr>
          <p:cNvPr id="24" name="Freeform 24"/>
          <p:cNvSpPr/>
          <p:nvPr/>
        </p:nvSpPr>
        <p:spPr>
          <a:xfrm>
            <a:off x="1208566" y="9258300"/>
            <a:ext cx="3158768" cy="657094"/>
          </a:xfrm>
          <a:custGeom>
            <a:avLst/>
            <a:gdLst/>
            <a:ahLst/>
            <a:cxnLst/>
            <a:rect l="l" t="t" r="r" b="b"/>
            <a:pathLst>
              <a:path w="3158768" h="657094">
                <a:moveTo>
                  <a:pt x="0" y="0"/>
                </a:moveTo>
                <a:lnTo>
                  <a:pt x="3158769" y="0"/>
                </a:lnTo>
                <a:lnTo>
                  <a:pt x="3158769" y="657094"/>
                </a:lnTo>
                <a:lnTo>
                  <a:pt x="0" y="657094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26483" t="-141633" r="-23352" b="-163529"/>
            </a:stretch>
          </a:blipFill>
        </p:spPr>
        <p:txBody>
          <a:bodyPr/>
          <a:lstStyle/>
          <a:p>
            <a:endParaRPr lang="pt-PT"/>
          </a:p>
        </p:txBody>
      </p:sp>
      <p:sp>
        <p:nvSpPr>
          <p:cNvPr id="25" name="Freeform 25"/>
          <p:cNvSpPr/>
          <p:nvPr/>
        </p:nvSpPr>
        <p:spPr>
          <a:xfrm>
            <a:off x="4367335" y="9312459"/>
            <a:ext cx="3501153" cy="655630"/>
          </a:xfrm>
          <a:custGeom>
            <a:avLst/>
            <a:gdLst/>
            <a:ahLst/>
            <a:cxnLst/>
            <a:rect l="l" t="t" r="r" b="b"/>
            <a:pathLst>
              <a:path w="3501153" h="655630">
                <a:moveTo>
                  <a:pt x="0" y="0"/>
                </a:moveTo>
                <a:lnTo>
                  <a:pt x="3501153" y="0"/>
                </a:lnTo>
                <a:lnTo>
                  <a:pt x="3501153" y="655630"/>
                </a:lnTo>
                <a:lnTo>
                  <a:pt x="0" y="655630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-21048" t="-162319" r="-24759" b="-175664"/>
            </a:stretch>
          </a:blipFill>
        </p:spPr>
        <p:txBody>
          <a:bodyPr/>
          <a:lstStyle/>
          <a:p>
            <a:endParaRPr lang="pt-PT"/>
          </a:p>
        </p:txBody>
      </p:sp>
      <p:sp>
        <p:nvSpPr>
          <p:cNvPr id="26" name="Freeform 26"/>
          <p:cNvSpPr/>
          <p:nvPr/>
        </p:nvSpPr>
        <p:spPr>
          <a:xfrm>
            <a:off x="11059546" y="6137277"/>
            <a:ext cx="6833577" cy="1823768"/>
          </a:xfrm>
          <a:custGeom>
            <a:avLst/>
            <a:gdLst/>
            <a:ahLst/>
            <a:cxnLst/>
            <a:rect l="l" t="t" r="r" b="b"/>
            <a:pathLst>
              <a:path w="6833577" h="1823768">
                <a:moveTo>
                  <a:pt x="0" y="0"/>
                </a:moveTo>
                <a:lnTo>
                  <a:pt x="6833577" y="0"/>
                </a:lnTo>
                <a:lnTo>
                  <a:pt x="6833577" y="1823768"/>
                </a:lnTo>
                <a:lnTo>
                  <a:pt x="0" y="1823768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-22285" t="-88953" r="-22927" b="-117107"/>
            </a:stretch>
          </a:blipFill>
        </p:spPr>
        <p:txBody>
          <a:bodyPr/>
          <a:lstStyle/>
          <a:p>
            <a:endParaRPr lang="pt-PT"/>
          </a:p>
        </p:txBody>
      </p:sp>
      <p:sp>
        <p:nvSpPr>
          <p:cNvPr id="27" name="Freeform 27"/>
          <p:cNvSpPr/>
          <p:nvPr/>
        </p:nvSpPr>
        <p:spPr>
          <a:xfrm>
            <a:off x="11990153" y="9432926"/>
            <a:ext cx="2114266" cy="491992"/>
          </a:xfrm>
          <a:custGeom>
            <a:avLst/>
            <a:gdLst/>
            <a:ahLst/>
            <a:cxnLst/>
            <a:rect l="l" t="t" r="r" b="b"/>
            <a:pathLst>
              <a:path w="2114266" h="491992">
                <a:moveTo>
                  <a:pt x="0" y="0"/>
                </a:moveTo>
                <a:lnTo>
                  <a:pt x="2114267" y="0"/>
                </a:lnTo>
                <a:lnTo>
                  <a:pt x="2114267" y="491993"/>
                </a:lnTo>
                <a:lnTo>
                  <a:pt x="0" y="491993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l="-73167" t="-193793" r="-20712" b="-174867"/>
            </a:stretch>
          </a:blipFill>
        </p:spPr>
        <p:txBody>
          <a:bodyPr/>
          <a:lstStyle/>
          <a:p>
            <a:endParaRPr lang="pt-PT"/>
          </a:p>
        </p:txBody>
      </p:sp>
      <p:sp>
        <p:nvSpPr>
          <p:cNvPr id="28" name="Freeform 28"/>
          <p:cNvSpPr/>
          <p:nvPr/>
        </p:nvSpPr>
        <p:spPr>
          <a:xfrm>
            <a:off x="10921258" y="9432926"/>
            <a:ext cx="1034858" cy="447045"/>
          </a:xfrm>
          <a:custGeom>
            <a:avLst/>
            <a:gdLst/>
            <a:ahLst/>
            <a:cxnLst/>
            <a:rect l="l" t="t" r="r" b="b"/>
            <a:pathLst>
              <a:path w="1034858" h="447045">
                <a:moveTo>
                  <a:pt x="0" y="0"/>
                </a:moveTo>
                <a:lnTo>
                  <a:pt x="1034858" y="0"/>
                </a:lnTo>
                <a:lnTo>
                  <a:pt x="1034858" y="447045"/>
                </a:lnTo>
                <a:lnTo>
                  <a:pt x="0" y="447045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r="-115750" b="-1968"/>
            </a:stretch>
          </a:blipFill>
        </p:spPr>
        <p:txBody>
          <a:bodyPr/>
          <a:lstStyle/>
          <a:p>
            <a:endParaRPr lang="pt-PT"/>
          </a:p>
        </p:txBody>
      </p:sp>
      <p:pic>
        <p:nvPicPr>
          <p:cNvPr id="29" name="Picture 29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rcRect l="24386" r="28548"/>
          <a:stretch>
            <a:fillRect/>
          </a:stretch>
        </p:blipFill>
        <p:spPr>
          <a:xfrm>
            <a:off x="971079" y="1123256"/>
            <a:ext cx="8713690" cy="8040481"/>
          </a:xfrm>
          <a:prstGeom prst="rect">
            <a:avLst/>
          </a:prstGeom>
        </p:spPr>
      </p:pic>
      <p:sp>
        <p:nvSpPr>
          <p:cNvPr id="30" name="TextBox 30"/>
          <p:cNvSpPr txBox="1"/>
          <p:nvPr/>
        </p:nvSpPr>
        <p:spPr>
          <a:xfrm>
            <a:off x="11304045" y="3346226"/>
            <a:ext cx="6344578" cy="73850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019"/>
              </a:lnSpc>
              <a:spcBef>
                <a:spcPct val="0"/>
              </a:spcBef>
            </a:pPr>
            <a:r>
              <a:rPr lang="en-US" sz="4299" b="1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PROPOSTA </a:t>
            </a:r>
            <a:r>
              <a:rPr lang="en-US" sz="4299" b="1">
                <a:solidFill>
                  <a:srgbClr val="FEFDFD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ESPECIAL</a:t>
            </a:r>
          </a:p>
        </p:txBody>
      </p:sp>
      <p:sp>
        <p:nvSpPr>
          <p:cNvPr id="31" name="TextBox 31"/>
          <p:cNvSpPr txBox="1"/>
          <p:nvPr/>
        </p:nvSpPr>
        <p:spPr>
          <a:xfrm>
            <a:off x="11218320" y="4082130"/>
            <a:ext cx="6564938" cy="109360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903"/>
              </a:lnSpc>
              <a:spcBef>
                <a:spcPct val="0"/>
              </a:spcBef>
            </a:pPr>
            <a:r>
              <a:rPr lang="en-US" sz="6359" b="1">
                <a:solidFill>
                  <a:srgbClr val="0000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MUNDIAL 2026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9274" fill="hold"/>
                                        <p:tgtEl>
                                          <p:spTgt spid="2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1">
              <p:cMediaNode vol="100000">
                <p:cTn id="7" fill="hold" display="0">
                  <p:stCondLst>
                    <p:cond delay="indefinite"/>
                  </p:stCondLst>
                </p:cTn>
                <p:tgtEl>
                  <p:spTgt spid="29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47627" y="-47627"/>
            <a:ext cx="18383248" cy="10382248"/>
          </a:xfrm>
          <a:custGeom>
            <a:avLst/>
            <a:gdLst/>
            <a:ahLst/>
            <a:cxnLst/>
            <a:rect l="l" t="t" r="r" b="b"/>
            <a:pathLst>
              <a:path w="18383248" h="10382248">
                <a:moveTo>
                  <a:pt x="0" y="0"/>
                </a:moveTo>
                <a:lnTo>
                  <a:pt x="18383247" y="0"/>
                </a:lnTo>
                <a:lnTo>
                  <a:pt x="18383247" y="10382247"/>
                </a:lnTo>
                <a:lnTo>
                  <a:pt x="0" y="10382247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pt-PT"/>
          </a:p>
        </p:txBody>
      </p:sp>
      <p:grpSp>
        <p:nvGrpSpPr>
          <p:cNvPr id="3" name="Group 3"/>
          <p:cNvGrpSpPr/>
          <p:nvPr/>
        </p:nvGrpSpPr>
        <p:grpSpPr>
          <a:xfrm>
            <a:off x="0" y="-47627"/>
            <a:ext cx="5433156" cy="5191127"/>
            <a:chOff x="0" y="0"/>
            <a:chExt cx="1430955" cy="1367211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1430955" cy="1367211"/>
            </a:xfrm>
            <a:custGeom>
              <a:avLst/>
              <a:gdLst/>
              <a:ahLst/>
              <a:cxnLst/>
              <a:rect l="l" t="t" r="r" b="b"/>
              <a:pathLst>
                <a:path w="1430955" h="1367211">
                  <a:moveTo>
                    <a:pt x="715477" y="0"/>
                  </a:moveTo>
                  <a:cubicBezTo>
                    <a:pt x="320330" y="0"/>
                    <a:pt x="0" y="306061"/>
                    <a:pt x="0" y="683605"/>
                  </a:cubicBezTo>
                  <a:cubicBezTo>
                    <a:pt x="0" y="1061150"/>
                    <a:pt x="320330" y="1367211"/>
                    <a:pt x="715477" y="1367211"/>
                  </a:cubicBezTo>
                  <a:cubicBezTo>
                    <a:pt x="1110625" y="1367211"/>
                    <a:pt x="1430955" y="1061150"/>
                    <a:pt x="1430955" y="683605"/>
                  </a:cubicBezTo>
                  <a:cubicBezTo>
                    <a:pt x="1430955" y="306061"/>
                    <a:pt x="1110625" y="0"/>
                    <a:pt x="715477" y="0"/>
                  </a:cubicBezTo>
                  <a:close/>
                </a:path>
              </a:pathLst>
            </a:custGeom>
            <a:solidFill>
              <a:srgbClr val="193275"/>
            </a:solidFill>
          </p:spPr>
          <p:txBody>
            <a:bodyPr/>
            <a:lstStyle/>
            <a:p>
              <a:endParaRPr lang="pt-PT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134152" y="90076"/>
              <a:ext cx="1162651" cy="114895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6" name="Group 6"/>
          <p:cNvGrpSpPr/>
          <p:nvPr/>
        </p:nvGrpSpPr>
        <p:grpSpPr>
          <a:xfrm rot="-5400000">
            <a:off x="4087644" y="-1032081"/>
            <a:ext cx="5221946" cy="7298954"/>
            <a:chOff x="0" y="0"/>
            <a:chExt cx="660400" cy="923071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660400" cy="923071"/>
            </a:xfrm>
            <a:custGeom>
              <a:avLst/>
              <a:gdLst/>
              <a:ahLst/>
              <a:cxnLst/>
              <a:rect l="l" t="t" r="r" b="b"/>
              <a:pathLst>
                <a:path w="660400" h="923071">
                  <a:moveTo>
                    <a:pt x="220252" y="19070"/>
                  </a:moveTo>
                  <a:cubicBezTo>
                    <a:pt x="254000" y="7556"/>
                    <a:pt x="292600" y="0"/>
                    <a:pt x="330378" y="0"/>
                  </a:cubicBezTo>
                  <a:cubicBezTo>
                    <a:pt x="368157" y="0"/>
                    <a:pt x="404509" y="6476"/>
                    <a:pt x="438009" y="17990"/>
                  </a:cubicBezTo>
                  <a:cubicBezTo>
                    <a:pt x="438723" y="18350"/>
                    <a:pt x="439435" y="18350"/>
                    <a:pt x="440148" y="18710"/>
                  </a:cubicBezTo>
                  <a:cubicBezTo>
                    <a:pt x="565955" y="64765"/>
                    <a:pt x="658618" y="186379"/>
                    <a:pt x="660400" y="330951"/>
                  </a:cubicBezTo>
                  <a:lnTo>
                    <a:pt x="660400" y="923071"/>
                  </a:lnTo>
                  <a:lnTo>
                    <a:pt x="0" y="923071"/>
                  </a:lnTo>
                  <a:lnTo>
                    <a:pt x="0" y="331391"/>
                  </a:lnTo>
                  <a:cubicBezTo>
                    <a:pt x="1782" y="185660"/>
                    <a:pt x="93019" y="64045"/>
                    <a:pt x="220252" y="19070"/>
                  </a:cubicBezTo>
                  <a:close/>
                </a:path>
              </a:pathLst>
            </a:custGeom>
            <a:solidFill>
              <a:srgbClr val="193275"/>
            </a:solidFill>
          </p:spPr>
          <p:txBody>
            <a:bodyPr/>
            <a:lstStyle/>
            <a:p>
              <a:endParaRPr lang="pt-PT"/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0" y="88900"/>
              <a:ext cx="660400" cy="83417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9" name="TextBox 9"/>
          <p:cNvSpPr txBox="1"/>
          <p:nvPr/>
        </p:nvSpPr>
        <p:spPr>
          <a:xfrm>
            <a:off x="11370720" y="3803077"/>
            <a:ext cx="4076118" cy="15716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209"/>
              </a:lnSpc>
            </a:pPr>
            <a:r>
              <a:rPr lang="en-US" sz="5175" b="1" spc="36">
                <a:solidFill>
                  <a:srgbClr val="FFFFFF"/>
                </a:solidFill>
                <a:latin typeface="Roboto Bold"/>
                <a:ea typeface="Roboto Bold"/>
                <a:cs typeface="Roboto Bold"/>
                <a:sym typeface="Roboto Bold"/>
              </a:rPr>
              <a:t>PROPOSTA</a:t>
            </a:r>
          </a:p>
          <a:p>
            <a:pPr algn="ctr">
              <a:lnSpc>
                <a:spcPts val="6209"/>
              </a:lnSpc>
            </a:pPr>
            <a:r>
              <a:rPr lang="en-US" sz="5175" b="1" spc="36">
                <a:solidFill>
                  <a:srgbClr val="FFFFFF"/>
                </a:solidFill>
                <a:latin typeface="Roboto Bold"/>
                <a:ea typeface="Roboto Bold"/>
                <a:cs typeface="Roboto Bold"/>
                <a:sym typeface="Roboto Bold"/>
              </a:rPr>
              <a:t>ESPECIAL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9872599" y="6127752"/>
            <a:ext cx="7072360" cy="7905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209"/>
              </a:lnSpc>
            </a:pPr>
            <a:r>
              <a:rPr lang="en-US" sz="5175" b="1" spc="36">
                <a:solidFill>
                  <a:srgbClr val="FFFFFF"/>
                </a:solidFill>
                <a:latin typeface="Roboto Bold"/>
                <a:ea typeface="Roboto Bold"/>
                <a:cs typeface="Roboto Bold"/>
                <a:sym typeface="Roboto Bold"/>
              </a:rPr>
              <a:t>FIFA WORLD CUP 2026</a:t>
            </a:r>
          </a:p>
        </p:txBody>
      </p:sp>
      <p:grpSp>
        <p:nvGrpSpPr>
          <p:cNvPr id="11" name="Group 11"/>
          <p:cNvGrpSpPr/>
          <p:nvPr/>
        </p:nvGrpSpPr>
        <p:grpSpPr>
          <a:xfrm rot="5400000">
            <a:off x="1138379" y="3974296"/>
            <a:ext cx="5221946" cy="7498703"/>
            <a:chOff x="0" y="0"/>
            <a:chExt cx="660400" cy="948333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660400" cy="948333"/>
            </a:xfrm>
            <a:custGeom>
              <a:avLst/>
              <a:gdLst/>
              <a:ahLst/>
              <a:cxnLst/>
              <a:rect l="l" t="t" r="r" b="b"/>
              <a:pathLst>
                <a:path w="660400" h="948333">
                  <a:moveTo>
                    <a:pt x="220252" y="19070"/>
                  </a:moveTo>
                  <a:cubicBezTo>
                    <a:pt x="254000" y="7556"/>
                    <a:pt x="292600" y="0"/>
                    <a:pt x="330378" y="0"/>
                  </a:cubicBezTo>
                  <a:cubicBezTo>
                    <a:pt x="368157" y="0"/>
                    <a:pt x="404509" y="6476"/>
                    <a:pt x="438009" y="17990"/>
                  </a:cubicBezTo>
                  <a:cubicBezTo>
                    <a:pt x="438723" y="18350"/>
                    <a:pt x="439435" y="18350"/>
                    <a:pt x="440148" y="18710"/>
                  </a:cubicBezTo>
                  <a:cubicBezTo>
                    <a:pt x="565955" y="64765"/>
                    <a:pt x="658618" y="186379"/>
                    <a:pt x="660400" y="331513"/>
                  </a:cubicBezTo>
                  <a:lnTo>
                    <a:pt x="660400" y="948333"/>
                  </a:lnTo>
                  <a:lnTo>
                    <a:pt x="0" y="948333"/>
                  </a:lnTo>
                  <a:lnTo>
                    <a:pt x="0" y="331970"/>
                  </a:lnTo>
                  <a:cubicBezTo>
                    <a:pt x="1782" y="185660"/>
                    <a:pt x="93019" y="64045"/>
                    <a:pt x="220252" y="19070"/>
                  </a:cubicBezTo>
                  <a:close/>
                </a:path>
              </a:pathLst>
            </a:custGeom>
            <a:solidFill>
              <a:srgbClr val="0A0094"/>
            </a:solidFill>
          </p:spPr>
          <p:txBody>
            <a:bodyPr/>
            <a:lstStyle/>
            <a:p>
              <a:endParaRPr lang="pt-PT"/>
            </a:p>
          </p:txBody>
        </p:sp>
        <p:sp>
          <p:nvSpPr>
            <p:cNvPr id="13" name="TextBox 13"/>
            <p:cNvSpPr txBox="1"/>
            <p:nvPr/>
          </p:nvSpPr>
          <p:spPr>
            <a:xfrm>
              <a:off x="0" y="88900"/>
              <a:ext cx="660400" cy="85943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7" name="Group 17"/>
          <p:cNvGrpSpPr/>
          <p:nvPr/>
        </p:nvGrpSpPr>
        <p:grpSpPr>
          <a:xfrm rot="5400000">
            <a:off x="6452902" y="6074420"/>
            <a:ext cx="4990558" cy="3298454"/>
            <a:chOff x="0" y="0"/>
            <a:chExt cx="631137" cy="417143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631137" cy="417143"/>
            </a:xfrm>
            <a:custGeom>
              <a:avLst/>
              <a:gdLst/>
              <a:ahLst/>
              <a:cxnLst/>
              <a:rect l="l" t="t" r="r" b="b"/>
              <a:pathLst>
                <a:path w="631137" h="417143">
                  <a:moveTo>
                    <a:pt x="210493" y="19070"/>
                  </a:moveTo>
                  <a:cubicBezTo>
                    <a:pt x="242745" y="7556"/>
                    <a:pt x="279635" y="0"/>
                    <a:pt x="315739" y="0"/>
                  </a:cubicBezTo>
                  <a:cubicBezTo>
                    <a:pt x="351843" y="0"/>
                    <a:pt x="386585" y="6476"/>
                    <a:pt x="418601" y="17990"/>
                  </a:cubicBezTo>
                  <a:cubicBezTo>
                    <a:pt x="419283" y="18350"/>
                    <a:pt x="419964" y="18350"/>
                    <a:pt x="420644" y="18710"/>
                  </a:cubicBezTo>
                  <a:cubicBezTo>
                    <a:pt x="540877" y="64765"/>
                    <a:pt x="629434" y="186379"/>
                    <a:pt x="631137" y="319713"/>
                  </a:cubicBezTo>
                  <a:lnTo>
                    <a:pt x="631137" y="417143"/>
                  </a:lnTo>
                  <a:lnTo>
                    <a:pt x="0" y="417143"/>
                  </a:lnTo>
                  <a:lnTo>
                    <a:pt x="0" y="319786"/>
                  </a:lnTo>
                  <a:cubicBezTo>
                    <a:pt x="1703" y="185660"/>
                    <a:pt x="88897" y="64045"/>
                    <a:pt x="210493" y="19070"/>
                  </a:cubicBezTo>
                  <a:close/>
                </a:path>
              </a:pathLst>
            </a:custGeom>
            <a:solidFill>
              <a:srgbClr val="0A0094"/>
            </a:solidFill>
          </p:spPr>
          <p:txBody>
            <a:bodyPr/>
            <a:lstStyle/>
            <a:p>
              <a:endParaRPr lang="pt-PT"/>
            </a:p>
          </p:txBody>
        </p:sp>
        <p:sp>
          <p:nvSpPr>
            <p:cNvPr id="19" name="TextBox 19"/>
            <p:cNvSpPr txBox="1"/>
            <p:nvPr/>
          </p:nvSpPr>
          <p:spPr>
            <a:xfrm>
              <a:off x="0" y="88900"/>
              <a:ext cx="631137" cy="32824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20" name="Group 20"/>
          <p:cNvGrpSpPr/>
          <p:nvPr/>
        </p:nvGrpSpPr>
        <p:grpSpPr>
          <a:xfrm rot="5400000">
            <a:off x="8918335" y="917335"/>
            <a:ext cx="10287000" cy="8452330"/>
            <a:chOff x="0" y="0"/>
            <a:chExt cx="1300959" cy="1068935"/>
          </a:xfrm>
        </p:grpSpPr>
        <p:sp>
          <p:nvSpPr>
            <p:cNvPr id="21" name="Freeform 21"/>
            <p:cNvSpPr/>
            <p:nvPr/>
          </p:nvSpPr>
          <p:spPr>
            <a:xfrm>
              <a:off x="0" y="0"/>
              <a:ext cx="1300958" cy="1068935"/>
            </a:xfrm>
            <a:custGeom>
              <a:avLst/>
              <a:gdLst/>
              <a:ahLst/>
              <a:cxnLst/>
              <a:rect l="l" t="t" r="r" b="b"/>
              <a:pathLst>
                <a:path w="1300958" h="1068935">
                  <a:moveTo>
                    <a:pt x="433887" y="19070"/>
                  </a:moveTo>
                  <a:cubicBezTo>
                    <a:pt x="500369" y="7556"/>
                    <a:pt x="576410" y="0"/>
                    <a:pt x="650830" y="0"/>
                  </a:cubicBezTo>
                  <a:cubicBezTo>
                    <a:pt x="725252" y="0"/>
                    <a:pt x="796865" y="6476"/>
                    <a:pt x="862858" y="17990"/>
                  </a:cubicBezTo>
                  <a:cubicBezTo>
                    <a:pt x="864264" y="18350"/>
                    <a:pt x="865668" y="18350"/>
                    <a:pt x="867071" y="18710"/>
                  </a:cubicBezTo>
                  <a:cubicBezTo>
                    <a:pt x="1114906" y="64765"/>
                    <a:pt x="1297448" y="186379"/>
                    <a:pt x="1300958" y="334191"/>
                  </a:cubicBezTo>
                  <a:lnTo>
                    <a:pt x="1300958" y="1068935"/>
                  </a:lnTo>
                  <a:lnTo>
                    <a:pt x="0" y="1068935"/>
                  </a:lnTo>
                  <a:lnTo>
                    <a:pt x="0" y="334737"/>
                  </a:lnTo>
                  <a:cubicBezTo>
                    <a:pt x="3510" y="185660"/>
                    <a:pt x="183244" y="64045"/>
                    <a:pt x="433887" y="19070"/>
                  </a:cubicBezTo>
                  <a:close/>
                </a:path>
              </a:pathLst>
            </a:custGeom>
            <a:solidFill>
              <a:srgbClr val="193275"/>
            </a:solidFill>
          </p:spPr>
          <p:txBody>
            <a:bodyPr/>
            <a:lstStyle/>
            <a:p>
              <a:endParaRPr lang="pt-PT"/>
            </a:p>
          </p:txBody>
        </p:sp>
        <p:sp>
          <p:nvSpPr>
            <p:cNvPr id="22" name="TextBox 22"/>
            <p:cNvSpPr txBox="1"/>
            <p:nvPr/>
          </p:nvSpPr>
          <p:spPr>
            <a:xfrm>
              <a:off x="0" y="88900"/>
              <a:ext cx="1300959" cy="98003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23" name="TextBox 23"/>
          <p:cNvSpPr txBox="1"/>
          <p:nvPr/>
        </p:nvSpPr>
        <p:spPr>
          <a:xfrm>
            <a:off x="1781325" y="3067012"/>
            <a:ext cx="15148763" cy="569404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779"/>
              </a:lnSpc>
            </a:pPr>
            <a:r>
              <a:rPr lang="en-US" sz="2699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A RTP vai acompanhar de perto o Mundial 2026 no formato multiplataforma e com os melhores profissionais do desporto!</a:t>
            </a:r>
          </a:p>
          <a:p>
            <a:pPr algn="l">
              <a:lnSpc>
                <a:spcPts val="3779"/>
              </a:lnSpc>
            </a:pPr>
            <a:endParaRPr lang="en-US" sz="2699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algn="l">
              <a:lnSpc>
                <a:spcPts val="3779"/>
              </a:lnSpc>
              <a:spcBef>
                <a:spcPct val="0"/>
              </a:spcBef>
            </a:pPr>
            <a:r>
              <a:rPr lang="en-US" sz="2699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O consumo de informação e desporto mudou de forma estrutural e já não acontece apenas no momento da transmissão nem num único ecrã; vive-se antes, durante e depois — no digital, nas redes sociais, no áudio e nas plataformas on demand. </a:t>
            </a:r>
          </a:p>
          <a:p>
            <a:pPr algn="l">
              <a:lnSpc>
                <a:spcPts val="3779"/>
              </a:lnSpc>
              <a:spcBef>
                <a:spcPct val="0"/>
              </a:spcBef>
            </a:pPr>
            <a:endParaRPr lang="en-US" sz="2699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algn="l">
              <a:lnSpc>
                <a:spcPts val="3779"/>
              </a:lnSpc>
              <a:spcBef>
                <a:spcPct val="0"/>
              </a:spcBef>
            </a:pPr>
            <a:r>
              <a:rPr lang="en-US" sz="2699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Para acompanhar este movimento, a RTP  propõe aos anunciantes a presença das suas marcas em contexto credível de de grande envolvimento real. </a:t>
            </a:r>
          </a:p>
          <a:p>
            <a:pPr algn="l">
              <a:lnSpc>
                <a:spcPts val="3779"/>
              </a:lnSpc>
              <a:spcBef>
                <a:spcPct val="0"/>
              </a:spcBef>
            </a:pPr>
            <a:endParaRPr lang="en-US" sz="2699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algn="l">
              <a:lnSpc>
                <a:spcPts val="3779"/>
              </a:lnSpc>
              <a:spcBef>
                <a:spcPct val="0"/>
              </a:spcBef>
            </a:pPr>
            <a:r>
              <a:rPr lang="en-US" sz="2699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Se procura comunicar em ambiente seguro, audiências qualificadas e formatos que gerem ligação, é na RTP que tem uma oportunidade única.</a:t>
            </a:r>
          </a:p>
        </p:txBody>
      </p:sp>
      <p:sp>
        <p:nvSpPr>
          <p:cNvPr id="24" name="Freeform 24"/>
          <p:cNvSpPr/>
          <p:nvPr/>
        </p:nvSpPr>
        <p:spPr>
          <a:xfrm>
            <a:off x="8239352" y="9412351"/>
            <a:ext cx="2232710" cy="455845"/>
          </a:xfrm>
          <a:custGeom>
            <a:avLst/>
            <a:gdLst/>
            <a:ahLst/>
            <a:cxnLst/>
            <a:rect l="l" t="t" r="r" b="b"/>
            <a:pathLst>
              <a:path w="2232710" h="455845">
                <a:moveTo>
                  <a:pt x="0" y="0"/>
                </a:moveTo>
                <a:lnTo>
                  <a:pt x="2232710" y="0"/>
                </a:lnTo>
                <a:lnTo>
                  <a:pt x="2232710" y="455845"/>
                </a:lnTo>
                <a:lnTo>
                  <a:pt x="0" y="455845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pt-PT"/>
          </a:p>
        </p:txBody>
      </p:sp>
      <p:sp>
        <p:nvSpPr>
          <p:cNvPr id="25" name="Freeform 25"/>
          <p:cNvSpPr/>
          <p:nvPr/>
        </p:nvSpPr>
        <p:spPr>
          <a:xfrm>
            <a:off x="1208566" y="9258300"/>
            <a:ext cx="3158768" cy="657094"/>
          </a:xfrm>
          <a:custGeom>
            <a:avLst/>
            <a:gdLst/>
            <a:ahLst/>
            <a:cxnLst/>
            <a:rect l="l" t="t" r="r" b="b"/>
            <a:pathLst>
              <a:path w="3158768" h="657094">
                <a:moveTo>
                  <a:pt x="0" y="0"/>
                </a:moveTo>
                <a:lnTo>
                  <a:pt x="3158769" y="0"/>
                </a:lnTo>
                <a:lnTo>
                  <a:pt x="3158769" y="657094"/>
                </a:lnTo>
                <a:lnTo>
                  <a:pt x="0" y="657094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26483" t="-141633" r="-23352" b="-163529"/>
            </a:stretch>
          </a:blipFill>
        </p:spPr>
        <p:txBody>
          <a:bodyPr/>
          <a:lstStyle/>
          <a:p>
            <a:endParaRPr lang="pt-PT"/>
          </a:p>
        </p:txBody>
      </p:sp>
      <p:sp>
        <p:nvSpPr>
          <p:cNvPr id="26" name="Freeform 26"/>
          <p:cNvSpPr/>
          <p:nvPr/>
        </p:nvSpPr>
        <p:spPr>
          <a:xfrm>
            <a:off x="4367335" y="9312459"/>
            <a:ext cx="3501153" cy="655630"/>
          </a:xfrm>
          <a:custGeom>
            <a:avLst/>
            <a:gdLst/>
            <a:ahLst/>
            <a:cxnLst/>
            <a:rect l="l" t="t" r="r" b="b"/>
            <a:pathLst>
              <a:path w="3501153" h="655630">
                <a:moveTo>
                  <a:pt x="0" y="0"/>
                </a:moveTo>
                <a:lnTo>
                  <a:pt x="3501153" y="0"/>
                </a:lnTo>
                <a:lnTo>
                  <a:pt x="3501153" y="655630"/>
                </a:lnTo>
                <a:lnTo>
                  <a:pt x="0" y="655630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-21048" t="-162319" r="-24759" b="-175664"/>
            </a:stretch>
          </a:blipFill>
        </p:spPr>
        <p:txBody>
          <a:bodyPr/>
          <a:lstStyle/>
          <a:p>
            <a:endParaRPr lang="pt-PT"/>
          </a:p>
        </p:txBody>
      </p:sp>
      <p:sp>
        <p:nvSpPr>
          <p:cNvPr id="27" name="Freeform 27"/>
          <p:cNvSpPr/>
          <p:nvPr/>
        </p:nvSpPr>
        <p:spPr>
          <a:xfrm>
            <a:off x="1028700" y="793628"/>
            <a:ext cx="6833577" cy="1823768"/>
          </a:xfrm>
          <a:custGeom>
            <a:avLst/>
            <a:gdLst/>
            <a:ahLst/>
            <a:cxnLst/>
            <a:rect l="l" t="t" r="r" b="b"/>
            <a:pathLst>
              <a:path w="6833577" h="1823768">
                <a:moveTo>
                  <a:pt x="0" y="0"/>
                </a:moveTo>
                <a:lnTo>
                  <a:pt x="6833577" y="0"/>
                </a:lnTo>
                <a:lnTo>
                  <a:pt x="6833577" y="1823768"/>
                </a:lnTo>
                <a:lnTo>
                  <a:pt x="0" y="1823768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22285" t="-88953" r="-22927" b="-117107"/>
            </a:stretch>
          </a:blipFill>
        </p:spPr>
        <p:txBody>
          <a:bodyPr/>
          <a:lstStyle/>
          <a:p>
            <a:endParaRPr lang="pt-PT"/>
          </a:p>
        </p:txBody>
      </p:sp>
      <p:sp>
        <p:nvSpPr>
          <p:cNvPr id="28" name="Freeform 28"/>
          <p:cNvSpPr/>
          <p:nvPr/>
        </p:nvSpPr>
        <p:spPr>
          <a:xfrm>
            <a:off x="11990153" y="9432926"/>
            <a:ext cx="2114266" cy="491992"/>
          </a:xfrm>
          <a:custGeom>
            <a:avLst/>
            <a:gdLst/>
            <a:ahLst/>
            <a:cxnLst/>
            <a:rect l="l" t="t" r="r" b="b"/>
            <a:pathLst>
              <a:path w="2114266" h="491992">
                <a:moveTo>
                  <a:pt x="0" y="0"/>
                </a:moveTo>
                <a:lnTo>
                  <a:pt x="2114267" y="0"/>
                </a:lnTo>
                <a:lnTo>
                  <a:pt x="2114267" y="491993"/>
                </a:lnTo>
                <a:lnTo>
                  <a:pt x="0" y="491993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-73167" t="-193793" r="-20712" b="-174867"/>
            </a:stretch>
          </a:blipFill>
        </p:spPr>
        <p:txBody>
          <a:bodyPr/>
          <a:lstStyle/>
          <a:p>
            <a:endParaRPr lang="pt-PT"/>
          </a:p>
        </p:txBody>
      </p:sp>
      <p:sp>
        <p:nvSpPr>
          <p:cNvPr id="29" name="Freeform 29"/>
          <p:cNvSpPr/>
          <p:nvPr/>
        </p:nvSpPr>
        <p:spPr>
          <a:xfrm>
            <a:off x="10921258" y="9432926"/>
            <a:ext cx="1034858" cy="447045"/>
          </a:xfrm>
          <a:custGeom>
            <a:avLst/>
            <a:gdLst/>
            <a:ahLst/>
            <a:cxnLst/>
            <a:rect l="l" t="t" r="r" b="b"/>
            <a:pathLst>
              <a:path w="1034858" h="447045">
                <a:moveTo>
                  <a:pt x="0" y="0"/>
                </a:moveTo>
                <a:lnTo>
                  <a:pt x="1034858" y="0"/>
                </a:lnTo>
                <a:lnTo>
                  <a:pt x="1034858" y="447045"/>
                </a:lnTo>
                <a:lnTo>
                  <a:pt x="0" y="447045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r="-115750" b="-1968"/>
            </a:stretch>
          </a:blipFill>
        </p:spPr>
        <p:txBody>
          <a:bodyPr/>
          <a:lstStyle/>
          <a:p>
            <a:endParaRPr lang="pt-PT"/>
          </a:p>
        </p:txBody>
      </p:sp>
      <p:sp>
        <p:nvSpPr>
          <p:cNvPr id="30" name="TextBox 30"/>
          <p:cNvSpPr txBox="1"/>
          <p:nvPr/>
        </p:nvSpPr>
        <p:spPr>
          <a:xfrm>
            <a:off x="11083685" y="1132158"/>
            <a:ext cx="6564938" cy="109360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903"/>
              </a:lnSpc>
              <a:spcBef>
                <a:spcPct val="0"/>
              </a:spcBef>
            </a:pPr>
            <a:r>
              <a:rPr lang="en-US" sz="6359" b="1">
                <a:solidFill>
                  <a:srgbClr val="0000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MUNDIAL 2026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0"/>
            <a:ext cx="18288000" cy="10218926"/>
            <a:chOff x="0" y="0"/>
            <a:chExt cx="4816593" cy="2691404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4816592" cy="2691405"/>
            </a:xfrm>
            <a:custGeom>
              <a:avLst/>
              <a:gdLst/>
              <a:ahLst/>
              <a:cxnLst/>
              <a:rect l="l" t="t" r="r" b="b"/>
              <a:pathLst>
                <a:path w="4816592" h="2691405">
                  <a:moveTo>
                    <a:pt x="0" y="0"/>
                  </a:moveTo>
                  <a:lnTo>
                    <a:pt x="4816592" y="0"/>
                  </a:lnTo>
                  <a:lnTo>
                    <a:pt x="4816592" y="2691405"/>
                  </a:lnTo>
                  <a:lnTo>
                    <a:pt x="0" y="2691405"/>
                  </a:lnTo>
                  <a:close/>
                </a:path>
              </a:pathLst>
            </a:custGeom>
            <a:solidFill>
              <a:srgbClr val="0000FF"/>
            </a:solidFill>
          </p:spPr>
          <p:txBody>
            <a:bodyPr/>
            <a:lstStyle/>
            <a:p>
              <a:endParaRPr lang="pt-PT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4816593" cy="272950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0" y="-47627"/>
            <a:ext cx="5433156" cy="5191127"/>
            <a:chOff x="0" y="0"/>
            <a:chExt cx="1430955" cy="1367211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1430955" cy="1367211"/>
            </a:xfrm>
            <a:custGeom>
              <a:avLst/>
              <a:gdLst/>
              <a:ahLst/>
              <a:cxnLst/>
              <a:rect l="l" t="t" r="r" b="b"/>
              <a:pathLst>
                <a:path w="1430955" h="1367211">
                  <a:moveTo>
                    <a:pt x="715477" y="0"/>
                  </a:moveTo>
                  <a:cubicBezTo>
                    <a:pt x="320330" y="0"/>
                    <a:pt x="0" y="306061"/>
                    <a:pt x="0" y="683605"/>
                  </a:cubicBezTo>
                  <a:cubicBezTo>
                    <a:pt x="0" y="1061150"/>
                    <a:pt x="320330" y="1367211"/>
                    <a:pt x="715477" y="1367211"/>
                  </a:cubicBezTo>
                  <a:cubicBezTo>
                    <a:pt x="1110625" y="1367211"/>
                    <a:pt x="1430955" y="1061150"/>
                    <a:pt x="1430955" y="683605"/>
                  </a:cubicBezTo>
                  <a:cubicBezTo>
                    <a:pt x="1430955" y="306061"/>
                    <a:pt x="1110625" y="0"/>
                    <a:pt x="715477" y="0"/>
                  </a:cubicBezTo>
                  <a:close/>
                </a:path>
              </a:pathLst>
            </a:custGeom>
            <a:solidFill>
              <a:srgbClr val="193275"/>
            </a:solidFill>
          </p:spPr>
          <p:txBody>
            <a:bodyPr/>
            <a:lstStyle/>
            <a:p>
              <a:endParaRPr lang="pt-PT"/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134152" y="90076"/>
              <a:ext cx="1162651" cy="114895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8" name="Group 8"/>
          <p:cNvGrpSpPr/>
          <p:nvPr/>
        </p:nvGrpSpPr>
        <p:grpSpPr>
          <a:xfrm rot="-5400000">
            <a:off x="4087644" y="-1032081"/>
            <a:ext cx="5221946" cy="7298954"/>
            <a:chOff x="0" y="0"/>
            <a:chExt cx="660400" cy="923071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660400" cy="923071"/>
            </a:xfrm>
            <a:custGeom>
              <a:avLst/>
              <a:gdLst/>
              <a:ahLst/>
              <a:cxnLst/>
              <a:rect l="l" t="t" r="r" b="b"/>
              <a:pathLst>
                <a:path w="660400" h="923071">
                  <a:moveTo>
                    <a:pt x="220252" y="19070"/>
                  </a:moveTo>
                  <a:cubicBezTo>
                    <a:pt x="254000" y="7556"/>
                    <a:pt x="292600" y="0"/>
                    <a:pt x="330378" y="0"/>
                  </a:cubicBezTo>
                  <a:cubicBezTo>
                    <a:pt x="368157" y="0"/>
                    <a:pt x="404509" y="6476"/>
                    <a:pt x="438009" y="17990"/>
                  </a:cubicBezTo>
                  <a:cubicBezTo>
                    <a:pt x="438723" y="18350"/>
                    <a:pt x="439435" y="18350"/>
                    <a:pt x="440148" y="18710"/>
                  </a:cubicBezTo>
                  <a:cubicBezTo>
                    <a:pt x="565955" y="64765"/>
                    <a:pt x="658618" y="186379"/>
                    <a:pt x="660400" y="330951"/>
                  </a:cubicBezTo>
                  <a:lnTo>
                    <a:pt x="660400" y="923071"/>
                  </a:lnTo>
                  <a:lnTo>
                    <a:pt x="0" y="923071"/>
                  </a:lnTo>
                  <a:lnTo>
                    <a:pt x="0" y="331391"/>
                  </a:lnTo>
                  <a:cubicBezTo>
                    <a:pt x="1782" y="185660"/>
                    <a:pt x="93019" y="64045"/>
                    <a:pt x="220252" y="19070"/>
                  </a:cubicBezTo>
                  <a:close/>
                </a:path>
              </a:pathLst>
            </a:custGeom>
            <a:solidFill>
              <a:srgbClr val="193275"/>
            </a:solidFill>
          </p:spPr>
          <p:txBody>
            <a:bodyPr/>
            <a:lstStyle/>
            <a:p>
              <a:endParaRPr lang="pt-PT"/>
            </a:p>
          </p:txBody>
        </p:sp>
        <p:sp>
          <p:nvSpPr>
            <p:cNvPr id="10" name="TextBox 10"/>
            <p:cNvSpPr txBox="1"/>
            <p:nvPr/>
          </p:nvSpPr>
          <p:spPr>
            <a:xfrm>
              <a:off x="0" y="88900"/>
              <a:ext cx="660400" cy="83417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1" name="TextBox 11"/>
          <p:cNvSpPr txBox="1"/>
          <p:nvPr/>
        </p:nvSpPr>
        <p:spPr>
          <a:xfrm>
            <a:off x="11370720" y="3803077"/>
            <a:ext cx="4076118" cy="15716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209"/>
              </a:lnSpc>
            </a:pPr>
            <a:r>
              <a:rPr lang="en-US" sz="5175" b="1" spc="36">
                <a:solidFill>
                  <a:srgbClr val="FFFFFF"/>
                </a:solidFill>
                <a:latin typeface="Roboto Bold"/>
                <a:ea typeface="Roboto Bold"/>
                <a:cs typeface="Roboto Bold"/>
                <a:sym typeface="Roboto Bold"/>
              </a:rPr>
              <a:t>PROPOSTA</a:t>
            </a:r>
          </a:p>
          <a:p>
            <a:pPr algn="ctr">
              <a:lnSpc>
                <a:spcPts val="6209"/>
              </a:lnSpc>
            </a:pPr>
            <a:r>
              <a:rPr lang="en-US" sz="5175" b="1" spc="36">
                <a:solidFill>
                  <a:srgbClr val="FFFFFF"/>
                </a:solidFill>
                <a:latin typeface="Roboto Bold"/>
                <a:ea typeface="Roboto Bold"/>
                <a:cs typeface="Roboto Bold"/>
                <a:sym typeface="Roboto Bold"/>
              </a:rPr>
              <a:t>ESPECIAL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9872599" y="6127752"/>
            <a:ext cx="7072360" cy="7905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209"/>
              </a:lnSpc>
            </a:pPr>
            <a:r>
              <a:rPr lang="en-US" sz="5175" b="1" spc="36">
                <a:solidFill>
                  <a:srgbClr val="FFFFFF"/>
                </a:solidFill>
                <a:latin typeface="Roboto Bold"/>
                <a:ea typeface="Roboto Bold"/>
                <a:cs typeface="Roboto Bold"/>
                <a:sym typeface="Roboto Bold"/>
              </a:rPr>
              <a:t>FIFA WORLD CUP 2026</a:t>
            </a:r>
          </a:p>
        </p:txBody>
      </p:sp>
      <p:grpSp>
        <p:nvGrpSpPr>
          <p:cNvPr id="13" name="Group 13"/>
          <p:cNvGrpSpPr/>
          <p:nvPr/>
        </p:nvGrpSpPr>
        <p:grpSpPr>
          <a:xfrm rot="5400000">
            <a:off x="1138379" y="3974296"/>
            <a:ext cx="5221946" cy="7498703"/>
            <a:chOff x="0" y="0"/>
            <a:chExt cx="660400" cy="948333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660400" cy="948333"/>
            </a:xfrm>
            <a:custGeom>
              <a:avLst/>
              <a:gdLst/>
              <a:ahLst/>
              <a:cxnLst/>
              <a:rect l="l" t="t" r="r" b="b"/>
              <a:pathLst>
                <a:path w="660400" h="948333">
                  <a:moveTo>
                    <a:pt x="220252" y="19070"/>
                  </a:moveTo>
                  <a:cubicBezTo>
                    <a:pt x="254000" y="7556"/>
                    <a:pt x="292600" y="0"/>
                    <a:pt x="330378" y="0"/>
                  </a:cubicBezTo>
                  <a:cubicBezTo>
                    <a:pt x="368157" y="0"/>
                    <a:pt x="404509" y="6476"/>
                    <a:pt x="438009" y="17990"/>
                  </a:cubicBezTo>
                  <a:cubicBezTo>
                    <a:pt x="438723" y="18350"/>
                    <a:pt x="439435" y="18350"/>
                    <a:pt x="440148" y="18710"/>
                  </a:cubicBezTo>
                  <a:cubicBezTo>
                    <a:pt x="565955" y="64765"/>
                    <a:pt x="658618" y="186379"/>
                    <a:pt x="660400" y="331513"/>
                  </a:cubicBezTo>
                  <a:lnTo>
                    <a:pt x="660400" y="948333"/>
                  </a:lnTo>
                  <a:lnTo>
                    <a:pt x="0" y="948333"/>
                  </a:lnTo>
                  <a:lnTo>
                    <a:pt x="0" y="331970"/>
                  </a:lnTo>
                  <a:cubicBezTo>
                    <a:pt x="1782" y="185660"/>
                    <a:pt x="93019" y="64045"/>
                    <a:pt x="220252" y="19070"/>
                  </a:cubicBezTo>
                  <a:close/>
                </a:path>
              </a:pathLst>
            </a:custGeom>
            <a:solidFill>
              <a:srgbClr val="0A0094"/>
            </a:solidFill>
          </p:spPr>
          <p:txBody>
            <a:bodyPr/>
            <a:lstStyle/>
            <a:p>
              <a:endParaRPr lang="pt-PT"/>
            </a:p>
          </p:txBody>
        </p:sp>
        <p:sp>
          <p:nvSpPr>
            <p:cNvPr id="15" name="TextBox 15"/>
            <p:cNvSpPr txBox="1"/>
            <p:nvPr/>
          </p:nvSpPr>
          <p:spPr>
            <a:xfrm>
              <a:off x="0" y="88900"/>
              <a:ext cx="660400" cy="85943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6" name="Group 16"/>
          <p:cNvGrpSpPr/>
          <p:nvPr/>
        </p:nvGrpSpPr>
        <p:grpSpPr>
          <a:xfrm rot="5400000">
            <a:off x="6452902" y="6074420"/>
            <a:ext cx="4990558" cy="3298454"/>
            <a:chOff x="0" y="0"/>
            <a:chExt cx="631137" cy="417143"/>
          </a:xfrm>
        </p:grpSpPr>
        <p:sp>
          <p:nvSpPr>
            <p:cNvPr id="17" name="Freeform 17"/>
            <p:cNvSpPr/>
            <p:nvPr/>
          </p:nvSpPr>
          <p:spPr>
            <a:xfrm>
              <a:off x="0" y="0"/>
              <a:ext cx="631137" cy="417143"/>
            </a:xfrm>
            <a:custGeom>
              <a:avLst/>
              <a:gdLst/>
              <a:ahLst/>
              <a:cxnLst/>
              <a:rect l="l" t="t" r="r" b="b"/>
              <a:pathLst>
                <a:path w="631137" h="417143">
                  <a:moveTo>
                    <a:pt x="210493" y="19070"/>
                  </a:moveTo>
                  <a:cubicBezTo>
                    <a:pt x="242745" y="7556"/>
                    <a:pt x="279635" y="0"/>
                    <a:pt x="315739" y="0"/>
                  </a:cubicBezTo>
                  <a:cubicBezTo>
                    <a:pt x="351843" y="0"/>
                    <a:pt x="386585" y="6476"/>
                    <a:pt x="418601" y="17990"/>
                  </a:cubicBezTo>
                  <a:cubicBezTo>
                    <a:pt x="419283" y="18350"/>
                    <a:pt x="419964" y="18350"/>
                    <a:pt x="420644" y="18710"/>
                  </a:cubicBezTo>
                  <a:cubicBezTo>
                    <a:pt x="540877" y="64765"/>
                    <a:pt x="629434" y="186379"/>
                    <a:pt x="631137" y="319713"/>
                  </a:cubicBezTo>
                  <a:lnTo>
                    <a:pt x="631137" y="417143"/>
                  </a:lnTo>
                  <a:lnTo>
                    <a:pt x="0" y="417143"/>
                  </a:lnTo>
                  <a:lnTo>
                    <a:pt x="0" y="319786"/>
                  </a:lnTo>
                  <a:cubicBezTo>
                    <a:pt x="1703" y="185660"/>
                    <a:pt x="88897" y="64045"/>
                    <a:pt x="210493" y="19070"/>
                  </a:cubicBezTo>
                  <a:close/>
                </a:path>
              </a:pathLst>
            </a:custGeom>
            <a:solidFill>
              <a:srgbClr val="0A0094"/>
            </a:solidFill>
          </p:spPr>
          <p:txBody>
            <a:bodyPr/>
            <a:lstStyle/>
            <a:p>
              <a:endParaRPr lang="pt-PT"/>
            </a:p>
          </p:txBody>
        </p:sp>
        <p:sp>
          <p:nvSpPr>
            <p:cNvPr id="18" name="TextBox 18"/>
            <p:cNvSpPr txBox="1"/>
            <p:nvPr/>
          </p:nvSpPr>
          <p:spPr>
            <a:xfrm>
              <a:off x="0" y="88900"/>
              <a:ext cx="631137" cy="32824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9" name="Group 19"/>
          <p:cNvGrpSpPr/>
          <p:nvPr/>
        </p:nvGrpSpPr>
        <p:grpSpPr>
          <a:xfrm rot="5400000">
            <a:off x="8918335" y="917335"/>
            <a:ext cx="10287000" cy="8452330"/>
            <a:chOff x="0" y="0"/>
            <a:chExt cx="1300959" cy="1068935"/>
          </a:xfrm>
        </p:grpSpPr>
        <p:sp>
          <p:nvSpPr>
            <p:cNvPr id="20" name="Freeform 20"/>
            <p:cNvSpPr/>
            <p:nvPr/>
          </p:nvSpPr>
          <p:spPr>
            <a:xfrm>
              <a:off x="0" y="0"/>
              <a:ext cx="1300958" cy="1068935"/>
            </a:xfrm>
            <a:custGeom>
              <a:avLst/>
              <a:gdLst/>
              <a:ahLst/>
              <a:cxnLst/>
              <a:rect l="l" t="t" r="r" b="b"/>
              <a:pathLst>
                <a:path w="1300958" h="1068935">
                  <a:moveTo>
                    <a:pt x="433887" y="19070"/>
                  </a:moveTo>
                  <a:cubicBezTo>
                    <a:pt x="500369" y="7556"/>
                    <a:pt x="576410" y="0"/>
                    <a:pt x="650830" y="0"/>
                  </a:cubicBezTo>
                  <a:cubicBezTo>
                    <a:pt x="725252" y="0"/>
                    <a:pt x="796865" y="6476"/>
                    <a:pt x="862858" y="17990"/>
                  </a:cubicBezTo>
                  <a:cubicBezTo>
                    <a:pt x="864264" y="18350"/>
                    <a:pt x="865668" y="18350"/>
                    <a:pt x="867071" y="18710"/>
                  </a:cubicBezTo>
                  <a:cubicBezTo>
                    <a:pt x="1114906" y="64765"/>
                    <a:pt x="1297448" y="186379"/>
                    <a:pt x="1300958" y="334191"/>
                  </a:cubicBezTo>
                  <a:lnTo>
                    <a:pt x="1300958" y="1068935"/>
                  </a:lnTo>
                  <a:lnTo>
                    <a:pt x="0" y="1068935"/>
                  </a:lnTo>
                  <a:lnTo>
                    <a:pt x="0" y="334737"/>
                  </a:lnTo>
                  <a:cubicBezTo>
                    <a:pt x="3510" y="185660"/>
                    <a:pt x="183244" y="64045"/>
                    <a:pt x="433887" y="19070"/>
                  </a:cubicBezTo>
                  <a:close/>
                </a:path>
              </a:pathLst>
            </a:custGeom>
            <a:solidFill>
              <a:srgbClr val="193275"/>
            </a:solidFill>
          </p:spPr>
          <p:txBody>
            <a:bodyPr/>
            <a:lstStyle/>
            <a:p>
              <a:endParaRPr lang="pt-PT"/>
            </a:p>
          </p:txBody>
        </p:sp>
        <p:sp>
          <p:nvSpPr>
            <p:cNvPr id="21" name="TextBox 21"/>
            <p:cNvSpPr txBox="1"/>
            <p:nvPr/>
          </p:nvSpPr>
          <p:spPr>
            <a:xfrm>
              <a:off x="0" y="88900"/>
              <a:ext cx="1300959" cy="98003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22" name="Freeform 22"/>
          <p:cNvSpPr/>
          <p:nvPr/>
        </p:nvSpPr>
        <p:spPr>
          <a:xfrm>
            <a:off x="11400851" y="9593992"/>
            <a:ext cx="1680827" cy="343169"/>
          </a:xfrm>
          <a:custGeom>
            <a:avLst/>
            <a:gdLst/>
            <a:ahLst/>
            <a:cxnLst/>
            <a:rect l="l" t="t" r="r" b="b"/>
            <a:pathLst>
              <a:path w="1680827" h="343169">
                <a:moveTo>
                  <a:pt x="0" y="0"/>
                </a:moveTo>
                <a:lnTo>
                  <a:pt x="1680828" y="0"/>
                </a:lnTo>
                <a:lnTo>
                  <a:pt x="1680828" y="343169"/>
                </a:lnTo>
                <a:lnTo>
                  <a:pt x="0" y="343169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pt-PT"/>
          </a:p>
        </p:txBody>
      </p:sp>
      <p:sp>
        <p:nvSpPr>
          <p:cNvPr id="23" name="Freeform 23"/>
          <p:cNvSpPr/>
          <p:nvPr/>
        </p:nvSpPr>
        <p:spPr>
          <a:xfrm>
            <a:off x="6107940" y="9478020"/>
            <a:ext cx="2377982" cy="494673"/>
          </a:xfrm>
          <a:custGeom>
            <a:avLst/>
            <a:gdLst/>
            <a:ahLst/>
            <a:cxnLst/>
            <a:rect l="l" t="t" r="r" b="b"/>
            <a:pathLst>
              <a:path w="2377982" h="494673">
                <a:moveTo>
                  <a:pt x="0" y="0"/>
                </a:moveTo>
                <a:lnTo>
                  <a:pt x="2377982" y="0"/>
                </a:lnTo>
                <a:lnTo>
                  <a:pt x="2377982" y="494672"/>
                </a:lnTo>
                <a:lnTo>
                  <a:pt x="0" y="494672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26483" t="-141633" r="-23352" b="-163529"/>
            </a:stretch>
          </a:blipFill>
        </p:spPr>
        <p:txBody>
          <a:bodyPr/>
          <a:lstStyle/>
          <a:p>
            <a:endParaRPr lang="pt-PT"/>
          </a:p>
        </p:txBody>
      </p:sp>
      <p:sp>
        <p:nvSpPr>
          <p:cNvPr id="24" name="Freeform 24"/>
          <p:cNvSpPr/>
          <p:nvPr/>
        </p:nvSpPr>
        <p:spPr>
          <a:xfrm>
            <a:off x="8485922" y="9518791"/>
            <a:ext cx="2635736" cy="493571"/>
          </a:xfrm>
          <a:custGeom>
            <a:avLst/>
            <a:gdLst/>
            <a:ahLst/>
            <a:cxnLst/>
            <a:rect l="l" t="t" r="r" b="b"/>
            <a:pathLst>
              <a:path w="2635736" h="493571">
                <a:moveTo>
                  <a:pt x="0" y="0"/>
                </a:moveTo>
                <a:lnTo>
                  <a:pt x="2635736" y="0"/>
                </a:lnTo>
                <a:lnTo>
                  <a:pt x="2635736" y="493572"/>
                </a:lnTo>
                <a:lnTo>
                  <a:pt x="0" y="493572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21048" t="-162319" r="-24759" b="-175664"/>
            </a:stretch>
          </a:blipFill>
        </p:spPr>
        <p:txBody>
          <a:bodyPr/>
          <a:lstStyle/>
          <a:p>
            <a:endParaRPr lang="pt-PT"/>
          </a:p>
        </p:txBody>
      </p:sp>
      <p:sp>
        <p:nvSpPr>
          <p:cNvPr id="25" name="Freeform 25"/>
          <p:cNvSpPr/>
          <p:nvPr/>
        </p:nvSpPr>
        <p:spPr>
          <a:xfrm>
            <a:off x="3854311" y="9464449"/>
            <a:ext cx="1771232" cy="472712"/>
          </a:xfrm>
          <a:custGeom>
            <a:avLst/>
            <a:gdLst/>
            <a:ahLst/>
            <a:cxnLst/>
            <a:rect l="l" t="t" r="r" b="b"/>
            <a:pathLst>
              <a:path w="1771232" h="472712">
                <a:moveTo>
                  <a:pt x="0" y="0"/>
                </a:moveTo>
                <a:lnTo>
                  <a:pt x="1771232" y="0"/>
                </a:lnTo>
                <a:lnTo>
                  <a:pt x="1771232" y="472712"/>
                </a:lnTo>
                <a:lnTo>
                  <a:pt x="0" y="472712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-22285" t="-88953" r="-22927" b="-117107"/>
            </a:stretch>
          </a:blipFill>
        </p:spPr>
        <p:txBody>
          <a:bodyPr/>
          <a:lstStyle/>
          <a:p>
            <a:endParaRPr lang="pt-PT"/>
          </a:p>
        </p:txBody>
      </p:sp>
      <p:sp>
        <p:nvSpPr>
          <p:cNvPr id="26" name="Freeform 26"/>
          <p:cNvSpPr/>
          <p:nvPr/>
        </p:nvSpPr>
        <p:spPr>
          <a:xfrm>
            <a:off x="14224527" y="9609482"/>
            <a:ext cx="1591661" cy="370381"/>
          </a:xfrm>
          <a:custGeom>
            <a:avLst/>
            <a:gdLst/>
            <a:ahLst/>
            <a:cxnLst/>
            <a:rect l="l" t="t" r="r" b="b"/>
            <a:pathLst>
              <a:path w="1591661" h="370381">
                <a:moveTo>
                  <a:pt x="0" y="0"/>
                </a:moveTo>
                <a:lnTo>
                  <a:pt x="1591661" y="0"/>
                </a:lnTo>
                <a:lnTo>
                  <a:pt x="1591661" y="370381"/>
                </a:lnTo>
                <a:lnTo>
                  <a:pt x="0" y="370381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73167" t="-193793" r="-20712" b="-174867"/>
            </a:stretch>
          </a:blipFill>
        </p:spPr>
        <p:txBody>
          <a:bodyPr/>
          <a:lstStyle/>
          <a:p>
            <a:endParaRPr lang="pt-PT"/>
          </a:p>
        </p:txBody>
      </p:sp>
      <p:sp>
        <p:nvSpPr>
          <p:cNvPr id="27" name="Freeform 27"/>
          <p:cNvSpPr/>
          <p:nvPr/>
        </p:nvSpPr>
        <p:spPr>
          <a:xfrm>
            <a:off x="13419842" y="9609482"/>
            <a:ext cx="779061" cy="336544"/>
          </a:xfrm>
          <a:custGeom>
            <a:avLst/>
            <a:gdLst/>
            <a:ahLst/>
            <a:cxnLst/>
            <a:rect l="l" t="t" r="r" b="b"/>
            <a:pathLst>
              <a:path w="779061" h="336544">
                <a:moveTo>
                  <a:pt x="0" y="0"/>
                </a:moveTo>
                <a:lnTo>
                  <a:pt x="779061" y="0"/>
                </a:lnTo>
                <a:lnTo>
                  <a:pt x="779061" y="336544"/>
                </a:lnTo>
                <a:lnTo>
                  <a:pt x="0" y="336544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r="-115750" b="-1968"/>
            </a:stretch>
          </a:blipFill>
        </p:spPr>
        <p:txBody>
          <a:bodyPr/>
          <a:lstStyle/>
          <a:p>
            <a:endParaRPr lang="pt-PT"/>
          </a:p>
        </p:txBody>
      </p:sp>
      <p:sp>
        <p:nvSpPr>
          <p:cNvPr id="28" name="Freeform 28"/>
          <p:cNvSpPr/>
          <p:nvPr/>
        </p:nvSpPr>
        <p:spPr>
          <a:xfrm>
            <a:off x="4600118" y="3496859"/>
            <a:ext cx="10544963" cy="2193585"/>
          </a:xfrm>
          <a:custGeom>
            <a:avLst/>
            <a:gdLst/>
            <a:ahLst/>
            <a:cxnLst/>
            <a:rect l="l" t="t" r="r" b="b"/>
            <a:pathLst>
              <a:path w="10544963" h="2193585">
                <a:moveTo>
                  <a:pt x="0" y="0"/>
                </a:moveTo>
                <a:lnTo>
                  <a:pt x="10544963" y="0"/>
                </a:lnTo>
                <a:lnTo>
                  <a:pt x="10544963" y="2193586"/>
                </a:lnTo>
                <a:lnTo>
                  <a:pt x="0" y="2193586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26483" t="-141633" r="-23352" b="-163529"/>
            </a:stretch>
          </a:blipFill>
        </p:spPr>
        <p:txBody>
          <a:bodyPr/>
          <a:lstStyle/>
          <a:p>
            <a:endParaRPr lang="pt-PT"/>
          </a:p>
        </p:txBody>
      </p:sp>
      <p:sp>
        <p:nvSpPr>
          <p:cNvPr id="29" name="TextBox 29"/>
          <p:cNvSpPr txBox="1"/>
          <p:nvPr/>
        </p:nvSpPr>
        <p:spPr>
          <a:xfrm>
            <a:off x="12621787" y="5364874"/>
            <a:ext cx="2054616" cy="70603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876"/>
              </a:lnSpc>
              <a:spcBef>
                <a:spcPct val="0"/>
              </a:spcBef>
            </a:pPr>
            <a:r>
              <a:rPr lang="en-US" sz="4197" b="1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RÁDIO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0"/>
            <a:ext cx="18288000" cy="10218926"/>
            <a:chOff x="0" y="0"/>
            <a:chExt cx="4816593" cy="2691404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4816592" cy="2691405"/>
            </a:xfrm>
            <a:custGeom>
              <a:avLst/>
              <a:gdLst/>
              <a:ahLst/>
              <a:cxnLst/>
              <a:rect l="l" t="t" r="r" b="b"/>
              <a:pathLst>
                <a:path w="4816592" h="2691405">
                  <a:moveTo>
                    <a:pt x="0" y="0"/>
                  </a:moveTo>
                  <a:lnTo>
                    <a:pt x="4816592" y="0"/>
                  </a:lnTo>
                  <a:lnTo>
                    <a:pt x="4816592" y="2691405"/>
                  </a:lnTo>
                  <a:lnTo>
                    <a:pt x="0" y="2691405"/>
                  </a:lnTo>
                  <a:close/>
                </a:path>
              </a:pathLst>
            </a:custGeom>
            <a:solidFill>
              <a:srgbClr val="0000FF"/>
            </a:solidFill>
          </p:spPr>
          <p:txBody>
            <a:bodyPr/>
            <a:lstStyle/>
            <a:p>
              <a:endParaRPr lang="pt-PT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4816593" cy="272950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0" y="-47627"/>
            <a:ext cx="5433156" cy="5191127"/>
            <a:chOff x="0" y="0"/>
            <a:chExt cx="1430955" cy="1367211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1430955" cy="1367211"/>
            </a:xfrm>
            <a:custGeom>
              <a:avLst/>
              <a:gdLst/>
              <a:ahLst/>
              <a:cxnLst/>
              <a:rect l="l" t="t" r="r" b="b"/>
              <a:pathLst>
                <a:path w="1430955" h="1367211">
                  <a:moveTo>
                    <a:pt x="715477" y="0"/>
                  </a:moveTo>
                  <a:cubicBezTo>
                    <a:pt x="320330" y="0"/>
                    <a:pt x="0" y="306061"/>
                    <a:pt x="0" y="683605"/>
                  </a:cubicBezTo>
                  <a:cubicBezTo>
                    <a:pt x="0" y="1061150"/>
                    <a:pt x="320330" y="1367211"/>
                    <a:pt x="715477" y="1367211"/>
                  </a:cubicBezTo>
                  <a:cubicBezTo>
                    <a:pt x="1110625" y="1367211"/>
                    <a:pt x="1430955" y="1061150"/>
                    <a:pt x="1430955" y="683605"/>
                  </a:cubicBezTo>
                  <a:cubicBezTo>
                    <a:pt x="1430955" y="306061"/>
                    <a:pt x="1110625" y="0"/>
                    <a:pt x="715477" y="0"/>
                  </a:cubicBezTo>
                  <a:close/>
                </a:path>
              </a:pathLst>
            </a:custGeom>
            <a:solidFill>
              <a:srgbClr val="193275"/>
            </a:solidFill>
          </p:spPr>
          <p:txBody>
            <a:bodyPr/>
            <a:lstStyle/>
            <a:p>
              <a:endParaRPr lang="pt-PT"/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134152" y="90076"/>
              <a:ext cx="1162651" cy="114895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8" name="Group 8"/>
          <p:cNvGrpSpPr/>
          <p:nvPr/>
        </p:nvGrpSpPr>
        <p:grpSpPr>
          <a:xfrm rot="-5400000">
            <a:off x="4087644" y="-1032081"/>
            <a:ext cx="5221946" cy="7298954"/>
            <a:chOff x="0" y="0"/>
            <a:chExt cx="660400" cy="923071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660400" cy="923071"/>
            </a:xfrm>
            <a:custGeom>
              <a:avLst/>
              <a:gdLst/>
              <a:ahLst/>
              <a:cxnLst/>
              <a:rect l="l" t="t" r="r" b="b"/>
              <a:pathLst>
                <a:path w="660400" h="923071">
                  <a:moveTo>
                    <a:pt x="220252" y="19070"/>
                  </a:moveTo>
                  <a:cubicBezTo>
                    <a:pt x="254000" y="7556"/>
                    <a:pt x="292600" y="0"/>
                    <a:pt x="330378" y="0"/>
                  </a:cubicBezTo>
                  <a:cubicBezTo>
                    <a:pt x="368157" y="0"/>
                    <a:pt x="404509" y="6476"/>
                    <a:pt x="438009" y="17990"/>
                  </a:cubicBezTo>
                  <a:cubicBezTo>
                    <a:pt x="438723" y="18350"/>
                    <a:pt x="439435" y="18350"/>
                    <a:pt x="440148" y="18710"/>
                  </a:cubicBezTo>
                  <a:cubicBezTo>
                    <a:pt x="565955" y="64765"/>
                    <a:pt x="658618" y="186379"/>
                    <a:pt x="660400" y="330951"/>
                  </a:cubicBezTo>
                  <a:lnTo>
                    <a:pt x="660400" y="923071"/>
                  </a:lnTo>
                  <a:lnTo>
                    <a:pt x="0" y="923071"/>
                  </a:lnTo>
                  <a:lnTo>
                    <a:pt x="0" y="331391"/>
                  </a:lnTo>
                  <a:cubicBezTo>
                    <a:pt x="1782" y="185660"/>
                    <a:pt x="93019" y="64045"/>
                    <a:pt x="220252" y="19070"/>
                  </a:cubicBezTo>
                  <a:close/>
                </a:path>
              </a:pathLst>
            </a:custGeom>
            <a:solidFill>
              <a:srgbClr val="193275"/>
            </a:solidFill>
          </p:spPr>
          <p:txBody>
            <a:bodyPr/>
            <a:lstStyle/>
            <a:p>
              <a:endParaRPr lang="pt-PT"/>
            </a:p>
          </p:txBody>
        </p:sp>
        <p:sp>
          <p:nvSpPr>
            <p:cNvPr id="10" name="TextBox 10"/>
            <p:cNvSpPr txBox="1"/>
            <p:nvPr/>
          </p:nvSpPr>
          <p:spPr>
            <a:xfrm>
              <a:off x="0" y="88900"/>
              <a:ext cx="660400" cy="83417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1" name="TextBox 11"/>
          <p:cNvSpPr txBox="1"/>
          <p:nvPr/>
        </p:nvSpPr>
        <p:spPr>
          <a:xfrm>
            <a:off x="11370720" y="3803077"/>
            <a:ext cx="4076118" cy="15716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209"/>
              </a:lnSpc>
            </a:pPr>
            <a:r>
              <a:rPr lang="en-US" sz="5175" b="1" spc="36">
                <a:solidFill>
                  <a:srgbClr val="FFFFFF"/>
                </a:solidFill>
                <a:latin typeface="Roboto Bold"/>
                <a:ea typeface="Roboto Bold"/>
                <a:cs typeface="Roboto Bold"/>
                <a:sym typeface="Roboto Bold"/>
              </a:rPr>
              <a:t>PROPOSTA</a:t>
            </a:r>
          </a:p>
          <a:p>
            <a:pPr algn="ctr">
              <a:lnSpc>
                <a:spcPts val="6209"/>
              </a:lnSpc>
            </a:pPr>
            <a:r>
              <a:rPr lang="en-US" sz="5175" b="1" spc="36">
                <a:solidFill>
                  <a:srgbClr val="FFFFFF"/>
                </a:solidFill>
                <a:latin typeface="Roboto Bold"/>
                <a:ea typeface="Roboto Bold"/>
                <a:cs typeface="Roboto Bold"/>
                <a:sym typeface="Roboto Bold"/>
              </a:rPr>
              <a:t>ESPECIAL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9872599" y="6127752"/>
            <a:ext cx="7072360" cy="7905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209"/>
              </a:lnSpc>
            </a:pPr>
            <a:r>
              <a:rPr lang="en-US" sz="5175" b="1" spc="36">
                <a:solidFill>
                  <a:srgbClr val="FFFFFF"/>
                </a:solidFill>
                <a:latin typeface="Roboto Bold"/>
                <a:ea typeface="Roboto Bold"/>
                <a:cs typeface="Roboto Bold"/>
                <a:sym typeface="Roboto Bold"/>
              </a:rPr>
              <a:t>FIFA WORLD CUP 2026</a:t>
            </a:r>
          </a:p>
        </p:txBody>
      </p:sp>
      <p:grpSp>
        <p:nvGrpSpPr>
          <p:cNvPr id="13" name="Group 13"/>
          <p:cNvGrpSpPr/>
          <p:nvPr/>
        </p:nvGrpSpPr>
        <p:grpSpPr>
          <a:xfrm rot="5400000">
            <a:off x="1138379" y="3974296"/>
            <a:ext cx="5221946" cy="7498703"/>
            <a:chOff x="0" y="0"/>
            <a:chExt cx="660400" cy="948333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660400" cy="948333"/>
            </a:xfrm>
            <a:custGeom>
              <a:avLst/>
              <a:gdLst/>
              <a:ahLst/>
              <a:cxnLst/>
              <a:rect l="l" t="t" r="r" b="b"/>
              <a:pathLst>
                <a:path w="660400" h="948333">
                  <a:moveTo>
                    <a:pt x="220252" y="19070"/>
                  </a:moveTo>
                  <a:cubicBezTo>
                    <a:pt x="254000" y="7556"/>
                    <a:pt x="292600" y="0"/>
                    <a:pt x="330378" y="0"/>
                  </a:cubicBezTo>
                  <a:cubicBezTo>
                    <a:pt x="368157" y="0"/>
                    <a:pt x="404509" y="6476"/>
                    <a:pt x="438009" y="17990"/>
                  </a:cubicBezTo>
                  <a:cubicBezTo>
                    <a:pt x="438723" y="18350"/>
                    <a:pt x="439435" y="18350"/>
                    <a:pt x="440148" y="18710"/>
                  </a:cubicBezTo>
                  <a:cubicBezTo>
                    <a:pt x="565955" y="64765"/>
                    <a:pt x="658618" y="186379"/>
                    <a:pt x="660400" y="331513"/>
                  </a:cubicBezTo>
                  <a:lnTo>
                    <a:pt x="660400" y="948333"/>
                  </a:lnTo>
                  <a:lnTo>
                    <a:pt x="0" y="948333"/>
                  </a:lnTo>
                  <a:lnTo>
                    <a:pt x="0" y="331970"/>
                  </a:lnTo>
                  <a:cubicBezTo>
                    <a:pt x="1782" y="185660"/>
                    <a:pt x="93019" y="64045"/>
                    <a:pt x="220252" y="19070"/>
                  </a:cubicBezTo>
                  <a:close/>
                </a:path>
              </a:pathLst>
            </a:custGeom>
            <a:solidFill>
              <a:srgbClr val="0A0094"/>
            </a:solidFill>
          </p:spPr>
          <p:txBody>
            <a:bodyPr/>
            <a:lstStyle/>
            <a:p>
              <a:endParaRPr lang="pt-PT"/>
            </a:p>
          </p:txBody>
        </p:sp>
        <p:sp>
          <p:nvSpPr>
            <p:cNvPr id="15" name="TextBox 15"/>
            <p:cNvSpPr txBox="1"/>
            <p:nvPr/>
          </p:nvSpPr>
          <p:spPr>
            <a:xfrm>
              <a:off x="0" y="88900"/>
              <a:ext cx="660400" cy="85943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6" name="Group 16"/>
          <p:cNvGrpSpPr/>
          <p:nvPr/>
        </p:nvGrpSpPr>
        <p:grpSpPr>
          <a:xfrm rot="5400000">
            <a:off x="6452902" y="6074420"/>
            <a:ext cx="4990558" cy="3298454"/>
            <a:chOff x="0" y="0"/>
            <a:chExt cx="631137" cy="417143"/>
          </a:xfrm>
        </p:grpSpPr>
        <p:sp>
          <p:nvSpPr>
            <p:cNvPr id="17" name="Freeform 17"/>
            <p:cNvSpPr/>
            <p:nvPr/>
          </p:nvSpPr>
          <p:spPr>
            <a:xfrm>
              <a:off x="0" y="0"/>
              <a:ext cx="631137" cy="417143"/>
            </a:xfrm>
            <a:custGeom>
              <a:avLst/>
              <a:gdLst/>
              <a:ahLst/>
              <a:cxnLst/>
              <a:rect l="l" t="t" r="r" b="b"/>
              <a:pathLst>
                <a:path w="631137" h="417143">
                  <a:moveTo>
                    <a:pt x="210493" y="19070"/>
                  </a:moveTo>
                  <a:cubicBezTo>
                    <a:pt x="242745" y="7556"/>
                    <a:pt x="279635" y="0"/>
                    <a:pt x="315739" y="0"/>
                  </a:cubicBezTo>
                  <a:cubicBezTo>
                    <a:pt x="351843" y="0"/>
                    <a:pt x="386585" y="6476"/>
                    <a:pt x="418601" y="17990"/>
                  </a:cubicBezTo>
                  <a:cubicBezTo>
                    <a:pt x="419283" y="18350"/>
                    <a:pt x="419964" y="18350"/>
                    <a:pt x="420644" y="18710"/>
                  </a:cubicBezTo>
                  <a:cubicBezTo>
                    <a:pt x="540877" y="64765"/>
                    <a:pt x="629434" y="186379"/>
                    <a:pt x="631137" y="319713"/>
                  </a:cubicBezTo>
                  <a:lnTo>
                    <a:pt x="631137" y="417143"/>
                  </a:lnTo>
                  <a:lnTo>
                    <a:pt x="0" y="417143"/>
                  </a:lnTo>
                  <a:lnTo>
                    <a:pt x="0" y="319786"/>
                  </a:lnTo>
                  <a:cubicBezTo>
                    <a:pt x="1703" y="185660"/>
                    <a:pt x="88897" y="64045"/>
                    <a:pt x="210493" y="19070"/>
                  </a:cubicBezTo>
                  <a:close/>
                </a:path>
              </a:pathLst>
            </a:custGeom>
            <a:solidFill>
              <a:srgbClr val="0A0094"/>
            </a:solidFill>
          </p:spPr>
          <p:txBody>
            <a:bodyPr/>
            <a:lstStyle/>
            <a:p>
              <a:endParaRPr lang="pt-PT"/>
            </a:p>
          </p:txBody>
        </p:sp>
        <p:sp>
          <p:nvSpPr>
            <p:cNvPr id="18" name="TextBox 18"/>
            <p:cNvSpPr txBox="1"/>
            <p:nvPr/>
          </p:nvSpPr>
          <p:spPr>
            <a:xfrm>
              <a:off x="0" y="88900"/>
              <a:ext cx="631137" cy="32824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9" name="Group 19"/>
          <p:cNvGrpSpPr/>
          <p:nvPr/>
        </p:nvGrpSpPr>
        <p:grpSpPr>
          <a:xfrm rot="5400000">
            <a:off x="8918335" y="917335"/>
            <a:ext cx="10287000" cy="8452330"/>
            <a:chOff x="0" y="0"/>
            <a:chExt cx="1300959" cy="1068935"/>
          </a:xfrm>
        </p:grpSpPr>
        <p:sp>
          <p:nvSpPr>
            <p:cNvPr id="20" name="Freeform 20"/>
            <p:cNvSpPr/>
            <p:nvPr/>
          </p:nvSpPr>
          <p:spPr>
            <a:xfrm>
              <a:off x="0" y="0"/>
              <a:ext cx="1300958" cy="1068935"/>
            </a:xfrm>
            <a:custGeom>
              <a:avLst/>
              <a:gdLst/>
              <a:ahLst/>
              <a:cxnLst/>
              <a:rect l="l" t="t" r="r" b="b"/>
              <a:pathLst>
                <a:path w="1300958" h="1068935">
                  <a:moveTo>
                    <a:pt x="433887" y="19070"/>
                  </a:moveTo>
                  <a:cubicBezTo>
                    <a:pt x="500369" y="7556"/>
                    <a:pt x="576410" y="0"/>
                    <a:pt x="650830" y="0"/>
                  </a:cubicBezTo>
                  <a:cubicBezTo>
                    <a:pt x="725252" y="0"/>
                    <a:pt x="796865" y="6476"/>
                    <a:pt x="862858" y="17990"/>
                  </a:cubicBezTo>
                  <a:cubicBezTo>
                    <a:pt x="864264" y="18350"/>
                    <a:pt x="865668" y="18350"/>
                    <a:pt x="867071" y="18710"/>
                  </a:cubicBezTo>
                  <a:cubicBezTo>
                    <a:pt x="1114906" y="64765"/>
                    <a:pt x="1297448" y="186379"/>
                    <a:pt x="1300958" y="334191"/>
                  </a:cubicBezTo>
                  <a:lnTo>
                    <a:pt x="1300958" y="1068935"/>
                  </a:lnTo>
                  <a:lnTo>
                    <a:pt x="0" y="1068935"/>
                  </a:lnTo>
                  <a:lnTo>
                    <a:pt x="0" y="334737"/>
                  </a:lnTo>
                  <a:cubicBezTo>
                    <a:pt x="3510" y="185660"/>
                    <a:pt x="183244" y="64045"/>
                    <a:pt x="433887" y="19070"/>
                  </a:cubicBezTo>
                  <a:close/>
                </a:path>
              </a:pathLst>
            </a:custGeom>
            <a:solidFill>
              <a:srgbClr val="193275"/>
            </a:solidFill>
          </p:spPr>
          <p:txBody>
            <a:bodyPr/>
            <a:lstStyle/>
            <a:p>
              <a:endParaRPr lang="pt-PT"/>
            </a:p>
          </p:txBody>
        </p:sp>
        <p:sp>
          <p:nvSpPr>
            <p:cNvPr id="21" name="TextBox 21"/>
            <p:cNvSpPr txBox="1"/>
            <p:nvPr/>
          </p:nvSpPr>
          <p:spPr>
            <a:xfrm>
              <a:off x="0" y="88900"/>
              <a:ext cx="1300959" cy="98003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22" name="Freeform 22"/>
          <p:cNvSpPr/>
          <p:nvPr/>
        </p:nvSpPr>
        <p:spPr>
          <a:xfrm>
            <a:off x="3049140" y="615428"/>
            <a:ext cx="4093306" cy="851498"/>
          </a:xfrm>
          <a:custGeom>
            <a:avLst/>
            <a:gdLst/>
            <a:ahLst/>
            <a:cxnLst/>
            <a:rect l="l" t="t" r="r" b="b"/>
            <a:pathLst>
              <a:path w="4093306" h="851498">
                <a:moveTo>
                  <a:pt x="0" y="0"/>
                </a:moveTo>
                <a:lnTo>
                  <a:pt x="4093306" y="0"/>
                </a:lnTo>
                <a:lnTo>
                  <a:pt x="4093306" y="851498"/>
                </a:lnTo>
                <a:lnTo>
                  <a:pt x="0" y="851498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26483" t="-141633" r="-23352" b="-163529"/>
            </a:stretch>
          </a:blipFill>
        </p:spPr>
        <p:txBody>
          <a:bodyPr/>
          <a:lstStyle/>
          <a:p>
            <a:endParaRPr lang="pt-PT"/>
          </a:p>
        </p:txBody>
      </p:sp>
      <p:sp>
        <p:nvSpPr>
          <p:cNvPr id="23" name="Freeform 23"/>
          <p:cNvSpPr/>
          <p:nvPr/>
        </p:nvSpPr>
        <p:spPr>
          <a:xfrm>
            <a:off x="1028700" y="615428"/>
            <a:ext cx="1689948" cy="2529540"/>
          </a:xfrm>
          <a:custGeom>
            <a:avLst/>
            <a:gdLst/>
            <a:ahLst/>
            <a:cxnLst/>
            <a:rect l="l" t="t" r="r" b="b"/>
            <a:pathLst>
              <a:path w="1689948" h="2529540">
                <a:moveTo>
                  <a:pt x="0" y="0"/>
                </a:moveTo>
                <a:lnTo>
                  <a:pt x="1689948" y="0"/>
                </a:lnTo>
                <a:lnTo>
                  <a:pt x="1689948" y="2529540"/>
                </a:lnTo>
                <a:lnTo>
                  <a:pt x="0" y="252954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pt-PT"/>
          </a:p>
        </p:txBody>
      </p:sp>
      <p:graphicFrame>
        <p:nvGraphicFramePr>
          <p:cNvPr id="24" name="Table 24"/>
          <p:cNvGraphicFramePr>
            <a:graphicFrameLocks noGrp="1"/>
          </p:cNvGraphicFramePr>
          <p:nvPr/>
        </p:nvGraphicFramePr>
        <p:xfrm>
          <a:off x="3049140" y="5361718"/>
          <a:ext cx="10281546" cy="2943225"/>
        </p:xfrm>
        <a:graphic>
          <a:graphicData uri="http://schemas.openxmlformats.org/drawingml/2006/table">
            <a:tbl>
              <a:tblPr/>
              <a:tblGrid>
                <a:gridCol w="202038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2038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8025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8025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08025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032541">
                <a:tc gridSpan="5">
                  <a:txBody>
                    <a:bodyPr/>
                    <a:lstStyle/>
                    <a:p>
                      <a:pPr algn="ctr">
                        <a:lnSpc>
                          <a:spcPts val="2659"/>
                        </a:lnSpc>
                        <a:defRPr/>
                      </a:pPr>
                      <a:r>
                        <a:rPr lang="en-US" sz="1899" b="1">
                          <a:solidFill>
                            <a:srgbClr val="FFFFFF"/>
                          </a:solidFill>
                          <a:latin typeface="Montserrat Bold"/>
                          <a:ea typeface="Montserrat Bold"/>
                          <a:cs typeface="Montserrat Bold"/>
                          <a:sym typeface="Montserrat Bold"/>
                        </a:rPr>
                        <a:t>PLANO DE AUTO-PROMOÇÕES POR TRANSMISSÃO (JOGOS EM DIRETO)</a:t>
                      </a: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FF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20018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ts val="2659"/>
                        </a:lnSpc>
                        <a:defRPr/>
                      </a:pPr>
                      <a:r>
                        <a:rPr lang="en-US" sz="1899" b="1">
                          <a:solidFill>
                            <a:srgbClr val="FFFFFF"/>
                          </a:solidFill>
                          <a:latin typeface="Montserrat Bold"/>
                          <a:ea typeface="Montserrat Bold"/>
                          <a:cs typeface="Montserrat Bold"/>
                          <a:sym typeface="Montserrat Bold"/>
                        </a:rPr>
                        <a:t>PLANO DE AUTO-PROMOÇÕES POR TRANSMISSÃO (JOGOS EM DIRETO)</a:t>
                      </a: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FF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20018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ts val="2659"/>
                        </a:lnSpc>
                        <a:defRPr/>
                      </a:pPr>
                      <a:r>
                        <a:rPr lang="en-US" sz="1899" b="1">
                          <a:solidFill>
                            <a:srgbClr val="FFFFFF"/>
                          </a:solidFill>
                          <a:latin typeface="Montserrat Bold"/>
                          <a:ea typeface="Montserrat Bold"/>
                          <a:cs typeface="Montserrat Bold"/>
                          <a:sym typeface="Montserrat Bold"/>
                        </a:rPr>
                        <a:t>PLANO DE AUTO-PROMOÇÕES POR TRANSMISSÃO (JOGOS EM DIRETO)</a:t>
                      </a: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FF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20018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ts val="2659"/>
                        </a:lnSpc>
                        <a:defRPr/>
                      </a:pPr>
                      <a:r>
                        <a:rPr lang="en-US" sz="1899" b="1">
                          <a:solidFill>
                            <a:srgbClr val="FFFFFF"/>
                          </a:solidFill>
                          <a:latin typeface="Montserrat Bold"/>
                          <a:ea typeface="Montserrat Bold"/>
                          <a:cs typeface="Montserrat Bold"/>
                          <a:sym typeface="Montserrat Bold"/>
                        </a:rPr>
                        <a:t>PLANO DE AUTO-PROMOÇÕES POR TRANSMISSÃO (JOGOS EM DIRETO)</a:t>
                      </a: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FF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20018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ts val="2659"/>
                        </a:lnSpc>
                        <a:defRPr/>
                      </a:pPr>
                      <a:r>
                        <a:rPr lang="en-US" sz="1899" b="1">
                          <a:solidFill>
                            <a:srgbClr val="FFFFFF"/>
                          </a:solidFill>
                          <a:latin typeface="Montserrat Bold"/>
                          <a:ea typeface="Montserrat Bold"/>
                          <a:cs typeface="Montserrat Bold"/>
                          <a:sym typeface="Montserrat Bold"/>
                        </a:rPr>
                        <a:t>PLANO DE AUTO-PROMOÇÕES POR TRANSMISSÃO (JOGOS EM DIRETO)</a:t>
                      </a: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FF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2001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55342">
                <a:tc>
                  <a:txBody>
                    <a:bodyPr/>
                    <a:lstStyle/>
                    <a:p>
                      <a:pPr algn="ctr">
                        <a:lnSpc>
                          <a:spcPts val="3219"/>
                        </a:lnSpc>
                        <a:defRPr/>
                      </a:pPr>
                      <a:r>
                        <a:rPr lang="en-US" sz="2299">
                          <a:solidFill>
                            <a:srgbClr val="FFFFFF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21H - 06H</a:t>
                      </a: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FF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219"/>
                        </a:lnSpc>
                        <a:defRPr/>
                      </a:pPr>
                      <a:r>
                        <a:rPr lang="en-US" sz="2299">
                          <a:solidFill>
                            <a:srgbClr val="FFFFFF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TOTAL</a:t>
                      </a: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FF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219"/>
                        </a:lnSpc>
                        <a:defRPr/>
                      </a:pPr>
                      <a:r>
                        <a:rPr lang="en-US" sz="2299">
                          <a:solidFill>
                            <a:srgbClr val="FFFFFF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6H - 10H</a:t>
                      </a: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FF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219"/>
                        </a:lnSpc>
                        <a:defRPr/>
                      </a:pPr>
                      <a:r>
                        <a:rPr lang="en-US" sz="2299">
                          <a:solidFill>
                            <a:srgbClr val="FFFFFF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10H - 17H</a:t>
                      </a: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FF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219"/>
                        </a:lnSpc>
                        <a:defRPr/>
                      </a:pPr>
                      <a:r>
                        <a:rPr lang="en-US" sz="2299">
                          <a:solidFill>
                            <a:srgbClr val="FFFFFF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17H - 21H</a:t>
                      </a: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FF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55342">
                <a:tc>
                  <a:txBody>
                    <a:bodyPr/>
                    <a:lstStyle/>
                    <a:p>
                      <a:pPr algn="ctr">
                        <a:lnSpc>
                          <a:spcPts val="3219"/>
                        </a:lnSpc>
                        <a:defRPr/>
                      </a:pPr>
                      <a:r>
                        <a:rPr lang="en-US" sz="2299">
                          <a:solidFill>
                            <a:srgbClr val="FFFFFF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5</a:t>
                      </a: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FF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219"/>
                        </a:lnSpc>
                        <a:defRPr/>
                      </a:pPr>
                      <a:r>
                        <a:rPr lang="en-US" sz="2299">
                          <a:solidFill>
                            <a:srgbClr val="FFFFFF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25</a:t>
                      </a: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FF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219"/>
                        </a:lnSpc>
                        <a:defRPr/>
                      </a:pPr>
                      <a:r>
                        <a:rPr lang="en-US" sz="2299">
                          <a:solidFill>
                            <a:srgbClr val="FFFFFF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5</a:t>
                      </a: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FF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219"/>
                        </a:lnSpc>
                        <a:defRPr/>
                      </a:pPr>
                      <a:r>
                        <a:rPr lang="en-US" sz="2299">
                          <a:solidFill>
                            <a:srgbClr val="FFFFFF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5</a:t>
                      </a: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FF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219"/>
                        </a:lnSpc>
                        <a:defRPr/>
                      </a:pPr>
                      <a:r>
                        <a:rPr lang="en-US" sz="2299">
                          <a:solidFill>
                            <a:srgbClr val="FFFFFF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10</a:t>
                      </a: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FF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25" name="TextBox 25"/>
          <p:cNvSpPr txBox="1"/>
          <p:nvPr/>
        </p:nvSpPr>
        <p:spPr>
          <a:xfrm>
            <a:off x="3049140" y="1419301"/>
            <a:ext cx="12397699" cy="42423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513"/>
              </a:lnSpc>
              <a:spcBef>
                <a:spcPct val="0"/>
              </a:spcBef>
            </a:pPr>
            <a:r>
              <a:rPr lang="en-US" sz="2509" b="1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RÁDIO | PATROCÍNIO TRANSMISSÕES JOGOS DE PORTUGAL (EM DIRETO)</a:t>
            </a:r>
          </a:p>
        </p:txBody>
      </p:sp>
      <p:sp>
        <p:nvSpPr>
          <p:cNvPr id="26" name="TextBox 26"/>
          <p:cNvSpPr txBox="1"/>
          <p:nvPr/>
        </p:nvSpPr>
        <p:spPr>
          <a:xfrm>
            <a:off x="3049140" y="2560246"/>
            <a:ext cx="7450354" cy="55879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635"/>
              </a:lnSpc>
              <a:spcBef>
                <a:spcPct val="0"/>
              </a:spcBef>
            </a:pPr>
            <a:r>
              <a:rPr lang="en-US" sz="3311" b="1">
                <a:solidFill>
                  <a:srgbClr val="0000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Para cada patrocinador:</a:t>
            </a:r>
          </a:p>
        </p:txBody>
      </p:sp>
      <p:sp>
        <p:nvSpPr>
          <p:cNvPr id="27" name="TextBox 27"/>
          <p:cNvSpPr txBox="1"/>
          <p:nvPr/>
        </p:nvSpPr>
        <p:spPr>
          <a:xfrm>
            <a:off x="3049140" y="3200263"/>
            <a:ext cx="14210160" cy="196183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145"/>
              </a:lnSpc>
            </a:pPr>
            <a:r>
              <a:rPr lang="en-US" sz="2246" b="1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• REFERÊNCIA 5”: irá estar presente no início de todas as partes e no fim do programa</a:t>
            </a:r>
          </a:p>
          <a:p>
            <a:pPr algn="l">
              <a:lnSpc>
                <a:spcPts val="3145"/>
              </a:lnSpc>
            </a:pPr>
            <a:r>
              <a:rPr lang="en-US" sz="2246" b="1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(6 referências de 5'’ garantidas por jogo);</a:t>
            </a:r>
          </a:p>
          <a:p>
            <a:pPr algn="l">
              <a:lnSpc>
                <a:spcPts val="3145"/>
              </a:lnSpc>
            </a:pPr>
            <a:endParaRPr lang="en-US" sz="2246" b="1">
              <a:solidFill>
                <a:srgbClr val="FFFFFF"/>
              </a:solidFill>
              <a:latin typeface="Montserrat Bold"/>
              <a:ea typeface="Montserrat Bold"/>
              <a:cs typeface="Montserrat Bold"/>
              <a:sym typeface="Montserrat Bold"/>
            </a:endParaRPr>
          </a:p>
          <a:p>
            <a:pPr algn="l">
              <a:lnSpc>
                <a:spcPts val="3145"/>
              </a:lnSpc>
            </a:pPr>
            <a:r>
              <a:rPr lang="en-US" sz="2246" b="1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• AUTOPROMOS ANTENA1 : presente junto às autopromoções através de uma referência de 5”</a:t>
            </a:r>
          </a:p>
          <a:p>
            <a:pPr algn="l">
              <a:lnSpc>
                <a:spcPts val="3145"/>
              </a:lnSpc>
              <a:spcBef>
                <a:spcPct val="0"/>
              </a:spcBef>
            </a:pPr>
            <a:endParaRPr lang="en-US" sz="2246" b="1">
              <a:solidFill>
                <a:srgbClr val="FFFFFF"/>
              </a:solidFill>
              <a:latin typeface="Montserrat Bold"/>
              <a:ea typeface="Montserrat Bold"/>
              <a:cs typeface="Montserrat Bold"/>
              <a:sym typeface="Montserrat Bold"/>
            </a:endParaRPr>
          </a:p>
        </p:txBody>
      </p:sp>
      <p:sp>
        <p:nvSpPr>
          <p:cNvPr id="28" name="Freeform 28"/>
          <p:cNvSpPr/>
          <p:nvPr/>
        </p:nvSpPr>
        <p:spPr>
          <a:xfrm>
            <a:off x="11400851" y="9593992"/>
            <a:ext cx="1680827" cy="343169"/>
          </a:xfrm>
          <a:custGeom>
            <a:avLst/>
            <a:gdLst/>
            <a:ahLst/>
            <a:cxnLst/>
            <a:rect l="l" t="t" r="r" b="b"/>
            <a:pathLst>
              <a:path w="1680827" h="343169">
                <a:moveTo>
                  <a:pt x="0" y="0"/>
                </a:moveTo>
                <a:lnTo>
                  <a:pt x="1680828" y="0"/>
                </a:lnTo>
                <a:lnTo>
                  <a:pt x="1680828" y="343169"/>
                </a:lnTo>
                <a:lnTo>
                  <a:pt x="0" y="343169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pt-PT"/>
          </a:p>
        </p:txBody>
      </p:sp>
      <p:sp>
        <p:nvSpPr>
          <p:cNvPr id="29" name="Freeform 29"/>
          <p:cNvSpPr/>
          <p:nvPr/>
        </p:nvSpPr>
        <p:spPr>
          <a:xfrm>
            <a:off x="6107940" y="9478020"/>
            <a:ext cx="2377982" cy="494673"/>
          </a:xfrm>
          <a:custGeom>
            <a:avLst/>
            <a:gdLst/>
            <a:ahLst/>
            <a:cxnLst/>
            <a:rect l="l" t="t" r="r" b="b"/>
            <a:pathLst>
              <a:path w="2377982" h="494673">
                <a:moveTo>
                  <a:pt x="0" y="0"/>
                </a:moveTo>
                <a:lnTo>
                  <a:pt x="2377982" y="0"/>
                </a:lnTo>
                <a:lnTo>
                  <a:pt x="2377982" y="494672"/>
                </a:lnTo>
                <a:lnTo>
                  <a:pt x="0" y="49467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26483" t="-141633" r="-23352" b="-163529"/>
            </a:stretch>
          </a:blipFill>
        </p:spPr>
        <p:txBody>
          <a:bodyPr/>
          <a:lstStyle/>
          <a:p>
            <a:endParaRPr lang="pt-PT"/>
          </a:p>
        </p:txBody>
      </p:sp>
      <p:sp>
        <p:nvSpPr>
          <p:cNvPr id="30" name="Freeform 30"/>
          <p:cNvSpPr/>
          <p:nvPr/>
        </p:nvSpPr>
        <p:spPr>
          <a:xfrm>
            <a:off x="8485922" y="9518791"/>
            <a:ext cx="2635736" cy="493571"/>
          </a:xfrm>
          <a:custGeom>
            <a:avLst/>
            <a:gdLst/>
            <a:ahLst/>
            <a:cxnLst/>
            <a:rect l="l" t="t" r="r" b="b"/>
            <a:pathLst>
              <a:path w="2635736" h="493571">
                <a:moveTo>
                  <a:pt x="0" y="0"/>
                </a:moveTo>
                <a:lnTo>
                  <a:pt x="2635736" y="0"/>
                </a:lnTo>
                <a:lnTo>
                  <a:pt x="2635736" y="493572"/>
                </a:lnTo>
                <a:lnTo>
                  <a:pt x="0" y="493572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-21048" t="-162319" r="-24759" b="-175664"/>
            </a:stretch>
          </a:blipFill>
        </p:spPr>
        <p:txBody>
          <a:bodyPr/>
          <a:lstStyle/>
          <a:p>
            <a:endParaRPr lang="pt-PT"/>
          </a:p>
        </p:txBody>
      </p:sp>
      <p:sp>
        <p:nvSpPr>
          <p:cNvPr id="31" name="Freeform 31"/>
          <p:cNvSpPr/>
          <p:nvPr/>
        </p:nvSpPr>
        <p:spPr>
          <a:xfrm>
            <a:off x="3854311" y="9464449"/>
            <a:ext cx="1771232" cy="472712"/>
          </a:xfrm>
          <a:custGeom>
            <a:avLst/>
            <a:gdLst/>
            <a:ahLst/>
            <a:cxnLst/>
            <a:rect l="l" t="t" r="r" b="b"/>
            <a:pathLst>
              <a:path w="1771232" h="472712">
                <a:moveTo>
                  <a:pt x="0" y="0"/>
                </a:moveTo>
                <a:lnTo>
                  <a:pt x="1771232" y="0"/>
                </a:lnTo>
                <a:lnTo>
                  <a:pt x="1771232" y="472712"/>
                </a:lnTo>
                <a:lnTo>
                  <a:pt x="0" y="472712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22285" t="-88953" r="-22927" b="-117107"/>
            </a:stretch>
          </a:blipFill>
        </p:spPr>
        <p:txBody>
          <a:bodyPr/>
          <a:lstStyle/>
          <a:p>
            <a:endParaRPr lang="pt-PT"/>
          </a:p>
        </p:txBody>
      </p:sp>
      <p:sp>
        <p:nvSpPr>
          <p:cNvPr id="32" name="Freeform 32"/>
          <p:cNvSpPr/>
          <p:nvPr/>
        </p:nvSpPr>
        <p:spPr>
          <a:xfrm>
            <a:off x="14224527" y="9609482"/>
            <a:ext cx="1591661" cy="370381"/>
          </a:xfrm>
          <a:custGeom>
            <a:avLst/>
            <a:gdLst/>
            <a:ahLst/>
            <a:cxnLst/>
            <a:rect l="l" t="t" r="r" b="b"/>
            <a:pathLst>
              <a:path w="1591661" h="370381">
                <a:moveTo>
                  <a:pt x="0" y="0"/>
                </a:moveTo>
                <a:lnTo>
                  <a:pt x="1591661" y="0"/>
                </a:lnTo>
                <a:lnTo>
                  <a:pt x="1591661" y="370381"/>
                </a:lnTo>
                <a:lnTo>
                  <a:pt x="0" y="370381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-73167" t="-193793" r="-20712" b="-174867"/>
            </a:stretch>
          </a:blipFill>
        </p:spPr>
        <p:txBody>
          <a:bodyPr/>
          <a:lstStyle/>
          <a:p>
            <a:endParaRPr lang="pt-PT"/>
          </a:p>
        </p:txBody>
      </p:sp>
      <p:sp>
        <p:nvSpPr>
          <p:cNvPr id="33" name="Freeform 33"/>
          <p:cNvSpPr/>
          <p:nvPr/>
        </p:nvSpPr>
        <p:spPr>
          <a:xfrm>
            <a:off x="13419842" y="9609482"/>
            <a:ext cx="779061" cy="336544"/>
          </a:xfrm>
          <a:custGeom>
            <a:avLst/>
            <a:gdLst/>
            <a:ahLst/>
            <a:cxnLst/>
            <a:rect l="l" t="t" r="r" b="b"/>
            <a:pathLst>
              <a:path w="779061" h="336544">
                <a:moveTo>
                  <a:pt x="0" y="0"/>
                </a:moveTo>
                <a:lnTo>
                  <a:pt x="779061" y="0"/>
                </a:lnTo>
                <a:lnTo>
                  <a:pt x="779061" y="336544"/>
                </a:lnTo>
                <a:lnTo>
                  <a:pt x="0" y="336544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r="-115750" b="-1968"/>
            </a:stretch>
          </a:blipFill>
        </p:spPr>
        <p:txBody>
          <a:bodyPr/>
          <a:lstStyle/>
          <a:p>
            <a:endParaRPr lang="pt-PT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0"/>
            <a:ext cx="18288000" cy="10218926"/>
            <a:chOff x="0" y="0"/>
            <a:chExt cx="4816593" cy="2691404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4816592" cy="2691405"/>
            </a:xfrm>
            <a:custGeom>
              <a:avLst/>
              <a:gdLst/>
              <a:ahLst/>
              <a:cxnLst/>
              <a:rect l="l" t="t" r="r" b="b"/>
              <a:pathLst>
                <a:path w="4816592" h="2691405">
                  <a:moveTo>
                    <a:pt x="0" y="0"/>
                  </a:moveTo>
                  <a:lnTo>
                    <a:pt x="4816592" y="0"/>
                  </a:lnTo>
                  <a:lnTo>
                    <a:pt x="4816592" y="2691405"/>
                  </a:lnTo>
                  <a:lnTo>
                    <a:pt x="0" y="2691405"/>
                  </a:lnTo>
                  <a:close/>
                </a:path>
              </a:pathLst>
            </a:custGeom>
            <a:solidFill>
              <a:srgbClr val="0000FF"/>
            </a:solidFill>
          </p:spPr>
          <p:txBody>
            <a:bodyPr/>
            <a:lstStyle/>
            <a:p>
              <a:endParaRPr lang="pt-PT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4816593" cy="272950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0" y="-47627"/>
            <a:ext cx="5433156" cy="5191127"/>
            <a:chOff x="0" y="0"/>
            <a:chExt cx="1430955" cy="1367211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1430955" cy="1367211"/>
            </a:xfrm>
            <a:custGeom>
              <a:avLst/>
              <a:gdLst/>
              <a:ahLst/>
              <a:cxnLst/>
              <a:rect l="l" t="t" r="r" b="b"/>
              <a:pathLst>
                <a:path w="1430955" h="1367211">
                  <a:moveTo>
                    <a:pt x="715477" y="0"/>
                  </a:moveTo>
                  <a:cubicBezTo>
                    <a:pt x="320330" y="0"/>
                    <a:pt x="0" y="306061"/>
                    <a:pt x="0" y="683605"/>
                  </a:cubicBezTo>
                  <a:cubicBezTo>
                    <a:pt x="0" y="1061150"/>
                    <a:pt x="320330" y="1367211"/>
                    <a:pt x="715477" y="1367211"/>
                  </a:cubicBezTo>
                  <a:cubicBezTo>
                    <a:pt x="1110625" y="1367211"/>
                    <a:pt x="1430955" y="1061150"/>
                    <a:pt x="1430955" y="683605"/>
                  </a:cubicBezTo>
                  <a:cubicBezTo>
                    <a:pt x="1430955" y="306061"/>
                    <a:pt x="1110625" y="0"/>
                    <a:pt x="715477" y="0"/>
                  </a:cubicBezTo>
                  <a:close/>
                </a:path>
              </a:pathLst>
            </a:custGeom>
            <a:solidFill>
              <a:srgbClr val="193275"/>
            </a:solidFill>
          </p:spPr>
          <p:txBody>
            <a:bodyPr/>
            <a:lstStyle/>
            <a:p>
              <a:endParaRPr lang="pt-PT"/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134152" y="90076"/>
              <a:ext cx="1162651" cy="114895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8" name="Group 8"/>
          <p:cNvGrpSpPr/>
          <p:nvPr/>
        </p:nvGrpSpPr>
        <p:grpSpPr>
          <a:xfrm rot="-5400000">
            <a:off x="4087644" y="-1032081"/>
            <a:ext cx="5221946" cy="7298954"/>
            <a:chOff x="0" y="0"/>
            <a:chExt cx="660400" cy="923071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660400" cy="923071"/>
            </a:xfrm>
            <a:custGeom>
              <a:avLst/>
              <a:gdLst/>
              <a:ahLst/>
              <a:cxnLst/>
              <a:rect l="l" t="t" r="r" b="b"/>
              <a:pathLst>
                <a:path w="660400" h="923071">
                  <a:moveTo>
                    <a:pt x="220252" y="19070"/>
                  </a:moveTo>
                  <a:cubicBezTo>
                    <a:pt x="254000" y="7556"/>
                    <a:pt x="292600" y="0"/>
                    <a:pt x="330378" y="0"/>
                  </a:cubicBezTo>
                  <a:cubicBezTo>
                    <a:pt x="368157" y="0"/>
                    <a:pt x="404509" y="6476"/>
                    <a:pt x="438009" y="17990"/>
                  </a:cubicBezTo>
                  <a:cubicBezTo>
                    <a:pt x="438723" y="18350"/>
                    <a:pt x="439435" y="18350"/>
                    <a:pt x="440148" y="18710"/>
                  </a:cubicBezTo>
                  <a:cubicBezTo>
                    <a:pt x="565955" y="64765"/>
                    <a:pt x="658618" y="186379"/>
                    <a:pt x="660400" y="330951"/>
                  </a:cubicBezTo>
                  <a:lnTo>
                    <a:pt x="660400" y="923071"/>
                  </a:lnTo>
                  <a:lnTo>
                    <a:pt x="0" y="923071"/>
                  </a:lnTo>
                  <a:lnTo>
                    <a:pt x="0" y="331391"/>
                  </a:lnTo>
                  <a:cubicBezTo>
                    <a:pt x="1782" y="185660"/>
                    <a:pt x="93019" y="64045"/>
                    <a:pt x="220252" y="19070"/>
                  </a:cubicBezTo>
                  <a:close/>
                </a:path>
              </a:pathLst>
            </a:custGeom>
            <a:solidFill>
              <a:srgbClr val="193275"/>
            </a:solidFill>
          </p:spPr>
          <p:txBody>
            <a:bodyPr/>
            <a:lstStyle/>
            <a:p>
              <a:endParaRPr lang="pt-PT"/>
            </a:p>
          </p:txBody>
        </p:sp>
        <p:sp>
          <p:nvSpPr>
            <p:cNvPr id="10" name="TextBox 10"/>
            <p:cNvSpPr txBox="1"/>
            <p:nvPr/>
          </p:nvSpPr>
          <p:spPr>
            <a:xfrm>
              <a:off x="0" y="88900"/>
              <a:ext cx="660400" cy="83417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1" name="TextBox 11"/>
          <p:cNvSpPr txBox="1"/>
          <p:nvPr/>
        </p:nvSpPr>
        <p:spPr>
          <a:xfrm>
            <a:off x="11370720" y="3803077"/>
            <a:ext cx="4076118" cy="15716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209"/>
              </a:lnSpc>
            </a:pPr>
            <a:r>
              <a:rPr lang="en-US" sz="5175" b="1" spc="36">
                <a:solidFill>
                  <a:srgbClr val="FFFFFF"/>
                </a:solidFill>
                <a:latin typeface="Roboto Bold"/>
                <a:ea typeface="Roboto Bold"/>
                <a:cs typeface="Roboto Bold"/>
                <a:sym typeface="Roboto Bold"/>
              </a:rPr>
              <a:t>PROPOSTA</a:t>
            </a:r>
          </a:p>
          <a:p>
            <a:pPr algn="ctr">
              <a:lnSpc>
                <a:spcPts val="6209"/>
              </a:lnSpc>
            </a:pPr>
            <a:r>
              <a:rPr lang="en-US" sz="5175" b="1" spc="36">
                <a:solidFill>
                  <a:srgbClr val="FFFFFF"/>
                </a:solidFill>
                <a:latin typeface="Roboto Bold"/>
                <a:ea typeface="Roboto Bold"/>
                <a:cs typeface="Roboto Bold"/>
                <a:sym typeface="Roboto Bold"/>
              </a:rPr>
              <a:t>ESPECIAL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9872599" y="6127752"/>
            <a:ext cx="7072360" cy="7905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209"/>
              </a:lnSpc>
            </a:pPr>
            <a:r>
              <a:rPr lang="en-US" sz="5175" b="1" spc="36">
                <a:solidFill>
                  <a:srgbClr val="FFFFFF"/>
                </a:solidFill>
                <a:latin typeface="Roboto Bold"/>
                <a:ea typeface="Roboto Bold"/>
                <a:cs typeface="Roboto Bold"/>
                <a:sym typeface="Roboto Bold"/>
              </a:rPr>
              <a:t>FIFA WORLD CUP 2026</a:t>
            </a:r>
          </a:p>
        </p:txBody>
      </p:sp>
      <p:grpSp>
        <p:nvGrpSpPr>
          <p:cNvPr id="13" name="Group 13"/>
          <p:cNvGrpSpPr/>
          <p:nvPr/>
        </p:nvGrpSpPr>
        <p:grpSpPr>
          <a:xfrm rot="5400000">
            <a:off x="1138379" y="3974296"/>
            <a:ext cx="5221946" cy="7498703"/>
            <a:chOff x="0" y="0"/>
            <a:chExt cx="660400" cy="948333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660400" cy="948333"/>
            </a:xfrm>
            <a:custGeom>
              <a:avLst/>
              <a:gdLst/>
              <a:ahLst/>
              <a:cxnLst/>
              <a:rect l="l" t="t" r="r" b="b"/>
              <a:pathLst>
                <a:path w="660400" h="948333">
                  <a:moveTo>
                    <a:pt x="220252" y="19070"/>
                  </a:moveTo>
                  <a:cubicBezTo>
                    <a:pt x="254000" y="7556"/>
                    <a:pt x="292600" y="0"/>
                    <a:pt x="330378" y="0"/>
                  </a:cubicBezTo>
                  <a:cubicBezTo>
                    <a:pt x="368157" y="0"/>
                    <a:pt x="404509" y="6476"/>
                    <a:pt x="438009" y="17990"/>
                  </a:cubicBezTo>
                  <a:cubicBezTo>
                    <a:pt x="438723" y="18350"/>
                    <a:pt x="439435" y="18350"/>
                    <a:pt x="440148" y="18710"/>
                  </a:cubicBezTo>
                  <a:cubicBezTo>
                    <a:pt x="565955" y="64765"/>
                    <a:pt x="658618" y="186379"/>
                    <a:pt x="660400" y="331513"/>
                  </a:cubicBezTo>
                  <a:lnTo>
                    <a:pt x="660400" y="948333"/>
                  </a:lnTo>
                  <a:lnTo>
                    <a:pt x="0" y="948333"/>
                  </a:lnTo>
                  <a:lnTo>
                    <a:pt x="0" y="331970"/>
                  </a:lnTo>
                  <a:cubicBezTo>
                    <a:pt x="1782" y="185660"/>
                    <a:pt x="93019" y="64045"/>
                    <a:pt x="220252" y="19070"/>
                  </a:cubicBezTo>
                  <a:close/>
                </a:path>
              </a:pathLst>
            </a:custGeom>
            <a:solidFill>
              <a:srgbClr val="0A0094"/>
            </a:solidFill>
          </p:spPr>
          <p:txBody>
            <a:bodyPr/>
            <a:lstStyle/>
            <a:p>
              <a:endParaRPr lang="pt-PT"/>
            </a:p>
          </p:txBody>
        </p:sp>
        <p:sp>
          <p:nvSpPr>
            <p:cNvPr id="15" name="TextBox 15"/>
            <p:cNvSpPr txBox="1"/>
            <p:nvPr/>
          </p:nvSpPr>
          <p:spPr>
            <a:xfrm>
              <a:off x="0" y="88900"/>
              <a:ext cx="660400" cy="85943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6" name="Group 16"/>
          <p:cNvGrpSpPr/>
          <p:nvPr/>
        </p:nvGrpSpPr>
        <p:grpSpPr>
          <a:xfrm rot="5400000">
            <a:off x="6452902" y="6074420"/>
            <a:ext cx="4990558" cy="3298454"/>
            <a:chOff x="0" y="0"/>
            <a:chExt cx="631137" cy="417143"/>
          </a:xfrm>
        </p:grpSpPr>
        <p:sp>
          <p:nvSpPr>
            <p:cNvPr id="17" name="Freeform 17"/>
            <p:cNvSpPr/>
            <p:nvPr/>
          </p:nvSpPr>
          <p:spPr>
            <a:xfrm>
              <a:off x="0" y="0"/>
              <a:ext cx="631137" cy="417143"/>
            </a:xfrm>
            <a:custGeom>
              <a:avLst/>
              <a:gdLst/>
              <a:ahLst/>
              <a:cxnLst/>
              <a:rect l="l" t="t" r="r" b="b"/>
              <a:pathLst>
                <a:path w="631137" h="417143">
                  <a:moveTo>
                    <a:pt x="210493" y="19070"/>
                  </a:moveTo>
                  <a:cubicBezTo>
                    <a:pt x="242745" y="7556"/>
                    <a:pt x="279635" y="0"/>
                    <a:pt x="315739" y="0"/>
                  </a:cubicBezTo>
                  <a:cubicBezTo>
                    <a:pt x="351843" y="0"/>
                    <a:pt x="386585" y="6476"/>
                    <a:pt x="418601" y="17990"/>
                  </a:cubicBezTo>
                  <a:cubicBezTo>
                    <a:pt x="419283" y="18350"/>
                    <a:pt x="419964" y="18350"/>
                    <a:pt x="420644" y="18710"/>
                  </a:cubicBezTo>
                  <a:cubicBezTo>
                    <a:pt x="540877" y="64765"/>
                    <a:pt x="629434" y="186379"/>
                    <a:pt x="631137" y="319713"/>
                  </a:cubicBezTo>
                  <a:lnTo>
                    <a:pt x="631137" y="417143"/>
                  </a:lnTo>
                  <a:lnTo>
                    <a:pt x="0" y="417143"/>
                  </a:lnTo>
                  <a:lnTo>
                    <a:pt x="0" y="319786"/>
                  </a:lnTo>
                  <a:cubicBezTo>
                    <a:pt x="1703" y="185660"/>
                    <a:pt x="88897" y="64045"/>
                    <a:pt x="210493" y="19070"/>
                  </a:cubicBezTo>
                  <a:close/>
                </a:path>
              </a:pathLst>
            </a:custGeom>
            <a:solidFill>
              <a:srgbClr val="0A0094"/>
            </a:solidFill>
          </p:spPr>
          <p:txBody>
            <a:bodyPr/>
            <a:lstStyle/>
            <a:p>
              <a:endParaRPr lang="pt-PT"/>
            </a:p>
          </p:txBody>
        </p:sp>
        <p:sp>
          <p:nvSpPr>
            <p:cNvPr id="18" name="TextBox 18"/>
            <p:cNvSpPr txBox="1"/>
            <p:nvPr/>
          </p:nvSpPr>
          <p:spPr>
            <a:xfrm>
              <a:off x="0" y="88900"/>
              <a:ext cx="631137" cy="32824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9" name="Group 19"/>
          <p:cNvGrpSpPr/>
          <p:nvPr/>
        </p:nvGrpSpPr>
        <p:grpSpPr>
          <a:xfrm rot="5400000">
            <a:off x="8918335" y="917335"/>
            <a:ext cx="10287000" cy="8452330"/>
            <a:chOff x="0" y="0"/>
            <a:chExt cx="1300959" cy="1068935"/>
          </a:xfrm>
        </p:grpSpPr>
        <p:sp>
          <p:nvSpPr>
            <p:cNvPr id="20" name="Freeform 20"/>
            <p:cNvSpPr/>
            <p:nvPr/>
          </p:nvSpPr>
          <p:spPr>
            <a:xfrm>
              <a:off x="0" y="0"/>
              <a:ext cx="1300958" cy="1068935"/>
            </a:xfrm>
            <a:custGeom>
              <a:avLst/>
              <a:gdLst/>
              <a:ahLst/>
              <a:cxnLst/>
              <a:rect l="l" t="t" r="r" b="b"/>
              <a:pathLst>
                <a:path w="1300958" h="1068935">
                  <a:moveTo>
                    <a:pt x="433887" y="19070"/>
                  </a:moveTo>
                  <a:cubicBezTo>
                    <a:pt x="500369" y="7556"/>
                    <a:pt x="576410" y="0"/>
                    <a:pt x="650830" y="0"/>
                  </a:cubicBezTo>
                  <a:cubicBezTo>
                    <a:pt x="725252" y="0"/>
                    <a:pt x="796865" y="6476"/>
                    <a:pt x="862858" y="17990"/>
                  </a:cubicBezTo>
                  <a:cubicBezTo>
                    <a:pt x="864264" y="18350"/>
                    <a:pt x="865668" y="18350"/>
                    <a:pt x="867071" y="18710"/>
                  </a:cubicBezTo>
                  <a:cubicBezTo>
                    <a:pt x="1114906" y="64765"/>
                    <a:pt x="1297448" y="186379"/>
                    <a:pt x="1300958" y="334191"/>
                  </a:cubicBezTo>
                  <a:lnTo>
                    <a:pt x="1300958" y="1068935"/>
                  </a:lnTo>
                  <a:lnTo>
                    <a:pt x="0" y="1068935"/>
                  </a:lnTo>
                  <a:lnTo>
                    <a:pt x="0" y="334737"/>
                  </a:lnTo>
                  <a:cubicBezTo>
                    <a:pt x="3510" y="185660"/>
                    <a:pt x="183244" y="64045"/>
                    <a:pt x="433887" y="19070"/>
                  </a:cubicBezTo>
                  <a:close/>
                </a:path>
              </a:pathLst>
            </a:custGeom>
            <a:solidFill>
              <a:srgbClr val="193275"/>
            </a:solidFill>
          </p:spPr>
          <p:txBody>
            <a:bodyPr/>
            <a:lstStyle/>
            <a:p>
              <a:endParaRPr lang="pt-PT"/>
            </a:p>
          </p:txBody>
        </p:sp>
        <p:sp>
          <p:nvSpPr>
            <p:cNvPr id="21" name="TextBox 21"/>
            <p:cNvSpPr txBox="1"/>
            <p:nvPr/>
          </p:nvSpPr>
          <p:spPr>
            <a:xfrm>
              <a:off x="0" y="88900"/>
              <a:ext cx="1300959" cy="98003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22" name="Freeform 22"/>
          <p:cNvSpPr/>
          <p:nvPr/>
        </p:nvSpPr>
        <p:spPr>
          <a:xfrm>
            <a:off x="3049140" y="615428"/>
            <a:ext cx="4093306" cy="851498"/>
          </a:xfrm>
          <a:custGeom>
            <a:avLst/>
            <a:gdLst/>
            <a:ahLst/>
            <a:cxnLst/>
            <a:rect l="l" t="t" r="r" b="b"/>
            <a:pathLst>
              <a:path w="4093306" h="851498">
                <a:moveTo>
                  <a:pt x="0" y="0"/>
                </a:moveTo>
                <a:lnTo>
                  <a:pt x="4093306" y="0"/>
                </a:lnTo>
                <a:lnTo>
                  <a:pt x="4093306" y="851498"/>
                </a:lnTo>
                <a:lnTo>
                  <a:pt x="0" y="851498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26483" t="-141633" r="-23352" b="-163529"/>
            </a:stretch>
          </a:blipFill>
        </p:spPr>
        <p:txBody>
          <a:bodyPr/>
          <a:lstStyle/>
          <a:p>
            <a:endParaRPr lang="pt-PT"/>
          </a:p>
        </p:txBody>
      </p:sp>
      <p:sp>
        <p:nvSpPr>
          <p:cNvPr id="23" name="Freeform 23"/>
          <p:cNvSpPr/>
          <p:nvPr/>
        </p:nvSpPr>
        <p:spPr>
          <a:xfrm>
            <a:off x="1028700" y="615428"/>
            <a:ext cx="1689948" cy="2529540"/>
          </a:xfrm>
          <a:custGeom>
            <a:avLst/>
            <a:gdLst/>
            <a:ahLst/>
            <a:cxnLst/>
            <a:rect l="l" t="t" r="r" b="b"/>
            <a:pathLst>
              <a:path w="1689948" h="2529540">
                <a:moveTo>
                  <a:pt x="0" y="0"/>
                </a:moveTo>
                <a:lnTo>
                  <a:pt x="1689948" y="0"/>
                </a:lnTo>
                <a:lnTo>
                  <a:pt x="1689948" y="2529540"/>
                </a:lnTo>
                <a:lnTo>
                  <a:pt x="0" y="252954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pt-PT"/>
          </a:p>
        </p:txBody>
      </p:sp>
      <p:sp>
        <p:nvSpPr>
          <p:cNvPr id="25" name="TextBox 25"/>
          <p:cNvSpPr txBox="1"/>
          <p:nvPr/>
        </p:nvSpPr>
        <p:spPr>
          <a:xfrm>
            <a:off x="3049140" y="1989140"/>
            <a:ext cx="7450354" cy="55879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635"/>
              </a:lnSpc>
              <a:spcBef>
                <a:spcPct val="0"/>
              </a:spcBef>
            </a:pPr>
            <a:r>
              <a:rPr lang="en-US" sz="3311" b="1">
                <a:solidFill>
                  <a:srgbClr val="0000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Patrocínio Rádio | Valor</a:t>
            </a:r>
          </a:p>
        </p:txBody>
      </p:sp>
      <p:sp>
        <p:nvSpPr>
          <p:cNvPr id="26" name="Freeform 26"/>
          <p:cNvSpPr/>
          <p:nvPr/>
        </p:nvSpPr>
        <p:spPr>
          <a:xfrm>
            <a:off x="11400851" y="9593992"/>
            <a:ext cx="1680827" cy="343169"/>
          </a:xfrm>
          <a:custGeom>
            <a:avLst/>
            <a:gdLst/>
            <a:ahLst/>
            <a:cxnLst/>
            <a:rect l="l" t="t" r="r" b="b"/>
            <a:pathLst>
              <a:path w="1680827" h="343169">
                <a:moveTo>
                  <a:pt x="0" y="0"/>
                </a:moveTo>
                <a:lnTo>
                  <a:pt x="1680828" y="0"/>
                </a:lnTo>
                <a:lnTo>
                  <a:pt x="1680828" y="343169"/>
                </a:lnTo>
                <a:lnTo>
                  <a:pt x="0" y="343169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pt-PT"/>
          </a:p>
        </p:txBody>
      </p:sp>
      <p:sp>
        <p:nvSpPr>
          <p:cNvPr id="27" name="Freeform 27"/>
          <p:cNvSpPr/>
          <p:nvPr/>
        </p:nvSpPr>
        <p:spPr>
          <a:xfrm>
            <a:off x="6107940" y="9478020"/>
            <a:ext cx="2377982" cy="494673"/>
          </a:xfrm>
          <a:custGeom>
            <a:avLst/>
            <a:gdLst/>
            <a:ahLst/>
            <a:cxnLst/>
            <a:rect l="l" t="t" r="r" b="b"/>
            <a:pathLst>
              <a:path w="2377982" h="494673">
                <a:moveTo>
                  <a:pt x="0" y="0"/>
                </a:moveTo>
                <a:lnTo>
                  <a:pt x="2377982" y="0"/>
                </a:lnTo>
                <a:lnTo>
                  <a:pt x="2377982" y="494672"/>
                </a:lnTo>
                <a:lnTo>
                  <a:pt x="0" y="49467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26483" t="-141633" r="-23352" b="-163529"/>
            </a:stretch>
          </a:blipFill>
        </p:spPr>
        <p:txBody>
          <a:bodyPr/>
          <a:lstStyle/>
          <a:p>
            <a:endParaRPr lang="pt-PT"/>
          </a:p>
        </p:txBody>
      </p:sp>
      <p:sp>
        <p:nvSpPr>
          <p:cNvPr id="28" name="Freeform 28"/>
          <p:cNvSpPr/>
          <p:nvPr/>
        </p:nvSpPr>
        <p:spPr>
          <a:xfrm>
            <a:off x="8485922" y="9518791"/>
            <a:ext cx="2635736" cy="493571"/>
          </a:xfrm>
          <a:custGeom>
            <a:avLst/>
            <a:gdLst/>
            <a:ahLst/>
            <a:cxnLst/>
            <a:rect l="l" t="t" r="r" b="b"/>
            <a:pathLst>
              <a:path w="2635736" h="493571">
                <a:moveTo>
                  <a:pt x="0" y="0"/>
                </a:moveTo>
                <a:lnTo>
                  <a:pt x="2635736" y="0"/>
                </a:lnTo>
                <a:lnTo>
                  <a:pt x="2635736" y="493572"/>
                </a:lnTo>
                <a:lnTo>
                  <a:pt x="0" y="493572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-21048" t="-162319" r="-24759" b="-175664"/>
            </a:stretch>
          </a:blipFill>
        </p:spPr>
        <p:txBody>
          <a:bodyPr/>
          <a:lstStyle/>
          <a:p>
            <a:endParaRPr lang="pt-PT"/>
          </a:p>
        </p:txBody>
      </p:sp>
      <p:sp>
        <p:nvSpPr>
          <p:cNvPr id="29" name="Freeform 29"/>
          <p:cNvSpPr/>
          <p:nvPr/>
        </p:nvSpPr>
        <p:spPr>
          <a:xfrm>
            <a:off x="3854311" y="9464449"/>
            <a:ext cx="1771232" cy="472712"/>
          </a:xfrm>
          <a:custGeom>
            <a:avLst/>
            <a:gdLst/>
            <a:ahLst/>
            <a:cxnLst/>
            <a:rect l="l" t="t" r="r" b="b"/>
            <a:pathLst>
              <a:path w="1771232" h="472712">
                <a:moveTo>
                  <a:pt x="0" y="0"/>
                </a:moveTo>
                <a:lnTo>
                  <a:pt x="1771232" y="0"/>
                </a:lnTo>
                <a:lnTo>
                  <a:pt x="1771232" y="472712"/>
                </a:lnTo>
                <a:lnTo>
                  <a:pt x="0" y="472712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22285" t="-88953" r="-22927" b="-117107"/>
            </a:stretch>
          </a:blipFill>
        </p:spPr>
        <p:txBody>
          <a:bodyPr/>
          <a:lstStyle/>
          <a:p>
            <a:endParaRPr lang="pt-PT"/>
          </a:p>
        </p:txBody>
      </p:sp>
      <p:sp>
        <p:nvSpPr>
          <p:cNvPr id="30" name="Freeform 30"/>
          <p:cNvSpPr/>
          <p:nvPr/>
        </p:nvSpPr>
        <p:spPr>
          <a:xfrm>
            <a:off x="14224527" y="9609482"/>
            <a:ext cx="1591661" cy="370381"/>
          </a:xfrm>
          <a:custGeom>
            <a:avLst/>
            <a:gdLst/>
            <a:ahLst/>
            <a:cxnLst/>
            <a:rect l="l" t="t" r="r" b="b"/>
            <a:pathLst>
              <a:path w="1591661" h="370381">
                <a:moveTo>
                  <a:pt x="0" y="0"/>
                </a:moveTo>
                <a:lnTo>
                  <a:pt x="1591661" y="0"/>
                </a:lnTo>
                <a:lnTo>
                  <a:pt x="1591661" y="370381"/>
                </a:lnTo>
                <a:lnTo>
                  <a:pt x="0" y="370381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-73167" t="-193793" r="-20712" b="-174867"/>
            </a:stretch>
          </a:blipFill>
        </p:spPr>
        <p:txBody>
          <a:bodyPr/>
          <a:lstStyle/>
          <a:p>
            <a:endParaRPr lang="pt-PT"/>
          </a:p>
        </p:txBody>
      </p:sp>
      <p:sp>
        <p:nvSpPr>
          <p:cNvPr id="31" name="Freeform 31"/>
          <p:cNvSpPr/>
          <p:nvPr/>
        </p:nvSpPr>
        <p:spPr>
          <a:xfrm>
            <a:off x="13419842" y="9609482"/>
            <a:ext cx="779061" cy="336544"/>
          </a:xfrm>
          <a:custGeom>
            <a:avLst/>
            <a:gdLst/>
            <a:ahLst/>
            <a:cxnLst/>
            <a:rect l="l" t="t" r="r" b="b"/>
            <a:pathLst>
              <a:path w="779061" h="336544">
                <a:moveTo>
                  <a:pt x="0" y="0"/>
                </a:moveTo>
                <a:lnTo>
                  <a:pt x="779061" y="0"/>
                </a:lnTo>
                <a:lnTo>
                  <a:pt x="779061" y="336544"/>
                </a:lnTo>
                <a:lnTo>
                  <a:pt x="0" y="336544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r="-115750" b="-1968"/>
            </a:stretch>
          </a:blipFill>
        </p:spPr>
        <p:txBody>
          <a:bodyPr/>
          <a:lstStyle/>
          <a:p>
            <a:endParaRPr lang="pt-PT"/>
          </a:p>
        </p:txBody>
      </p:sp>
      <p:sp>
        <p:nvSpPr>
          <p:cNvPr id="32" name="TextBox 32"/>
          <p:cNvSpPr txBox="1"/>
          <p:nvPr/>
        </p:nvSpPr>
        <p:spPr>
          <a:xfrm>
            <a:off x="1420084" y="7301578"/>
            <a:ext cx="15331681" cy="57594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380"/>
              </a:lnSpc>
              <a:spcBef>
                <a:spcPct val="0"/>
              </a:spcBef>
            </a:pPr>
            <a:r>
              <a:rPr lang="en-US" sz="17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A todos os preços presentes nesta proposta devem acrescentar as taxas e impostos em vigor à data da emissão. este valor não inclui produção de qualquer peça gráfica do anunciante. Acresce valor de locução de 5'’ pagos diretamente ao locutor.</a:t>
            </a:r>
          </a:p>
        </p:txBody>
      </p:sp>
      <p:sp>
        <p:nvSpPr>
          <p:cNvPr id="33" name="TextBox 33"/>
          <p:cNvSpPr txBox="1"/>
          <p:nvPr/>
        </p:nvSpPr>
        <p:spPr>
          <a:xfrm>
            <a:off x="1334359" y="7934673"/>
            <a:ext cx="15717319" cy="2806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380"/>
              </a:lnSpc>
              <a:spcBef>
                <a:spcPct val="0"/>
              </a:spcBef>
            </a:pPr>
            <a:r>
              <a:rPr lang="en-US" sz="17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*Caso Portugal jogue a Final, o jogo do 3º e 4ª lugar não será transmitido; caso Portugal jogue o jogo do 3º e 4º lugar, a Final não será transmitida</a:t>
            </a:r>
          </a:p>
        </p:txBody>
      </p:sp>
      <p:sp>
        <p:nvSpPr>
          <p:cNvPr id="34" name="TextBox 34"/>
          <p:cNvSpPr txBox="1"/>
          <p:nvPr/>
        </p:nvSpPr>
        <p:spPr>
          <a:xfrm>
            <a:off x="3049140" y="1419301"/>
            <a:ext cx="12397699" cy="42423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513"/>
              </a:lnSpc>
              <a:spcBef>
                <a:spcPct val="0"/>
              </a:spcBef>
            </a:pPr>
            <a:r>
              <a:rPr lang="en-US" sz="2509" b="1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RÁDIO | PATROCÍNIO TRANSMISSÕES JOGOS DE PORTUGAL (EM DIRETO)</a:t>
            </a:r>
          </a:p>
        </p:txBody>
      </p:sp>
      <p:pic>
        <p:nvPicPr>
          <p:cNvPr id="42" name="Imagem 41">
            <a:extLst>
              <a:ext uri="{FF2B5EF4-FFF2-40B4-BE49-F238E27FC236}">
                <a16:creationId xmlns:a16="http://schemas.microsoft.com/office/drawing/2014/main" id="{6702D1A0-DF42-5038-300A-B2E8007D5FB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harpenSoften amount="20000"/>
                    </a14:imgEffect>
                    <a14:imgEffect>
                      <a14:brightnessContrast contrast="1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085877" y="3746506"/>
            <a:ext cx="13730311" cy="3097062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0"/>
            <a:ext cx="18288000" cy="10218926"/>
            <a:chOff x="0" y="0"/>
            <a:chExt cx="4816593" cy="2691404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4816592" cy="2691405"/>
            </a:xfrm>
            <a:custGeom>
              <a:avLst/>
              <a:gdLst/>
              <a:ahLst/>
              <a:cxnLst/>
              <a:rect l="l" t="t" r="r" b="b"/>
              <a:pathLst>
                <a:path w="4816592" h="2691405">
                  <a:moveTo>
                    <a:pt x="0" y="0"/>
                  </a:moveTo>
                  <a:lnTo>
                    <a:pt x="4816592" y="0"/>
                  </a:lnTo>
                  <a:lnTo>
                    <a:pt x="4816592" y="2691405"/>
                  </a:lnTo>
                  <a:lnTo>
                    <a:pt x="0" y="2691405"/>
                  </a:lnTo>
                  <a:close/>
                </a:path>
              </a:pathLst>
            </a:custGeom>
            <a:solidFill>
              <a:srgbClr val="0000FF"/>
            </a:solidFill>
          </p:spPr>
          <p:txBody>
            <a:bodyPr/>
            <a:lstStyle/>
            <a:p>
              <a:endParaRPr lang="pt-PT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4816593" cy="272950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0" y="-47627"/>
            <a:ext cx="5433156" cy="5191127"/>
            <a:chOff x="0" y="0"/>
            <a:chExt cx="1430955" cy="1367211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1430955" cy="1367211"/>
            </a:xfrm>
            <a:custGeom>
              <a:avLst/>
              <a:gdLst/>
              <a:ahLst/>
              <a:cxnLst/>
              <a:rect l="l" t="t" r="r" b="b"/>
              <a:pathLst>
                <a:path w="1430955" h="1367211">
                  <a:moveTo>
                    <a:pt x="715477" y="0"/>
                  </a:moveTo>
                  <a:cubicBezTo>
                    <a:pt x="320330" y="0"/>
                    <a:pt x="0" y="306061"/>
                    <a:pt x="0" y="683605"/>
                  </a:cubicBezTo>
                  <a:cubicBezTo>
                    <a:pt x="0" y="1061150"/>
                    <a:pt x="320330" y="1367211"/>
                    <a:pt x="715477" y="1367211"/>
                  </a:cubicBezTo>
                  <a:cubicBezTo>
                    <a:pt x="1110625" y="1367211"/>
                    <a:pt x="1430955" y="1061150"/>
                    <a:pt x="1430955" y="683605"/>
                  </a:cubicBezTo>
                  <a:cubicBezTo>
                    <a:pt x="1430955" y="306061"/>
                    <a:pt x="1110625" y="0"/>
                    <a:pt x="715477" y="0"/>
                  </a:cubicBezTo>
                  <a:close/>
                </a:path>
              </a:pathLst>
            </a:custGeom>
            <a:solidFill>
              <a:srgbClr val="193275"/>
            </a:solidFill>
          </p:spPr>
          <p:txBody>
            <a:bodyPr/>
            <a:lstStyle/>
            <a:p>
              <a:endParaRPr lang="pt-PT"/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134152" y="90076"/>
              <a:ext cx="1162651" cy="114895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8" name="Group 8"/>
          <p:cNvGrpSpPr/>
          <p:nvPr/>
        </p:nvGrpSpPr>
        <p:grpSpPr>
          <a:xfrm rot="-5400000">
            <a:off x="4087644" y="-1032081"/>
            <a:ext cx="5221946" cy="7298954"/>
            <a:chOff x="0" y="0"/>
            <a:chExt cx="660400" cy="923071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660400" cy="923071"/>
            </a:xfrm>
            <a:custGeom>
              <a:avLst/>
              <a:gdLst/>
              <a:ahLst/>
              <a:cxnLst/>
              <a:rect l="l" t="t" r="r" b="b"/>
              <a:pathLst>
                <a:path w="660400" h="923071">
                  <a:moveTo>
                    <a:pt x="220252" y="19070"/>
                  </a:moveTo>
                  <a:cubicBezTo>
                    <a:pt x="254000" y="7556"/>
                    <a:pt x="292600" y="0"/>
                    <a:pt x="330378" y="0"/>
                  </a:cubicBezTo>
                  <a:cubicBezTo>
                    <a:pt x="368157" y="0"/>
                    <a:pt x="404509" y="6476"/>
                    <a:pt x="438009" y="17990"/>
                  </a:cubicBezTo>
                  <a:cubicBezTo>
                    <a:pt x="438723" y="18350"/>
                    <a:pt x="439435" y="18350"/>
                    <a:pt x="440148" y="18710"/>
                  </a:cubicBezTo>
                  <a:cubicBezTo>
                    <a:pt x="565955" y="64765"/>
                    <a:pt x="658618" y="186379"/>
                    <a:pt x="660400" y="330951"/>
                  </a:cubicBezTo>
                  <a:lnTo>
                    <a:pt x="660400" y="923071"/>
                  </a:lnTo>
                  <a:lnTo>
                    <a:pt x="0" y="923071"/>
                  </a:lnTo>
                  <a:lnTo>
                    <a:pt x="0" y="331391"/>
                  </a:lnTo>
                  <a:cubicBezTo>
                    <a:pt x="1782" y="185660"/>
                    <a:pt x="93019" y="64045"/>
                    <a:pt x="220252" y="19070"/>
                  </a:cubicBezTo>
                  <a:close/>
                </a:path>
              </a:pathLst>
            </a:custGeom>
            <a:solidFill>
              <a:srgbClr val="193275"/>
            </a:solidFill>
          </p:spPr>
          <p:txBody>
            <a:bodyPr/>
            <a:lstStyle/>
            <a:p>
              <a:endParaRPr lang="pt-PT"/>
            </a:p>
          </p:txBody>
        </p:sp>
        <p:sp>
          <p:nvSpPr>
            <p:cNvPr id="10" name="TextBox 10"/>
            <p:cNvSpPr txBox="1"/>
            <p:nvPr/>
          </p:nvSpPr>
          <p:spPr>
            <a:xfrm>
              <a:off x="0" y="88900"/>
              <a:ext cx="660400" cy="83417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1" name="TextBox 11"/>
          <p:cNvSpPr txBox="1"/>
          <p:nvPr/>
        </p:nvSpPr>
        <p:spPr>
          <a:xfrm>
            <a:off x="11370720" y="3803077"/>
            <a:ext cx="4076118" cy="15716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209"/>
              </a:lnSpc>
            </a:pPr>
            <a:r>
              <a:rPr lang="en-US" sz="5175" b="1" spc="36">
                <a:solidFill>
                  <a:srgbClr val="FFFFFF"/>
                </a:solidFill>
                <a:latin typeface="Roboto Bold"/>
                <a:ea typeface="Roboto Bold"/>
                <a:cs typeface="Roboto Bold"/>
                <a:sym typeface="Roboto Bold"/>
              </a:rPr>
              <a:t>PROPOSTA</a:t>
            </a:r>
          </a:p>
          <a:p>
            <a:pPr algn="ctr">
              <a:lnSpc>
                <a:spcPts val="6209"/>
              </a:lnSpc>
            </a:pPr>
            <a:r>
              <a:rPr lang="en-US" sz="5175" b="1" spc="36">
                <a:solidFill>
                  <a:srgbClr val="FFFFFF"/>
                </a:solidFill>
                <a:latin typeface="Roboto Bold"/>
                <a:ea typeface="Roboto Bold"/>
                <a:cs typeface="Roboto Bold"/>
                <a:sym typeface="Roboto Bold"/>
              </a:rPr>
              <a:t>ESPECIAL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9872599" y="6127752"/>
            <a:ext cx="7072360" cy="7905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209"/>
              </a:lnSpc>
            </a:pPr>
            <a:r>
              <a:rPr lang="en-US" sz="5175" b="1" spc="36">
                <a:solidFill>
                  <a:srgbClr val="FFFFFF"/>
                </a:solidFill>
                <a:latin typeface="Roboto Bold"/>
                <a:ea typeface="Roboto Bold"/>
                <a:cs typeface="Roboto Bold"/>
                <a:sym typeface="Roboto Bold"/>
              </a:rPr>
              <a:t>FIFA WORLD CUP 2026</a:t>
            </a:r>
          </a:p>
        </p:txBody>
      </p:sp>
      <p:grpSp>
        <p:nvGrpSpPr>
          <p:cNvPr id="13" name="Group 13"/>
          <p:cNvGrpSpPr/>
          <p:nvPr/>
        </p:nvGrpSpPr>
        <p:grpSpPr>
          <a:xfrm rot="5400000">
            <a:off x="1138379" y="3974296"/>
            <a:ext cx="5221946" cy="7498703"/>
            <a:chOff x="0" y="0"/>
            <a:chExt cx="660400" cy="948333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660400" cy="948333"/>
            </a:xfrm>
            <a:custGeom>
              <a:avLst/>
              <a:gdLst/>
              <a:ahLst/>
              <a:cxnLst/>
              <a:rect l="l" t="t" r="r" b="b"/>
              <a:pathLst>
                <a:path w="660400" h="948333">
                  <a:moveTo>
                    <a:pt x="220252" y="19070"/>
                  </a:moveTo>
                  <a:cubicBezTo>
                    <a:pt x="254000" y="7556"/>
                    <a:pt x="292600" y="0"/>
                    <a:pt x="330378" y="0"/>
                  </a:cubicBezTo>
                  <a:cubicBezTo>
                    <a:pt x="368157" y="0"/>
                    <a:pt x="404509" y="6476"/>
                    <a:pt x="438009" y="17990"/>
                  </a:cubicBezTo>
                  <a:cubicBezTo>
                    <a:pt x="438723" y="18350"/>
                    <a:pt x="439435" y="18350"/>
                    <a:pt x="440148" y="18710"/>
                  </a:cubicBezTo>
                  <a:cubicBezTo>
                    <a:pt x="565955" y="64765"/>
                    <a:pt x="658618" y="186379"/>
                    <a:pt x="660400" y="331513"/>
                  </a:cubicBezTo>
                  <a:lnTo>
                    <a:pt x="660400" y="948333"/>
                  </a:lnTo>
                  <a:lnTo>
                    <a:pt x="0" y="948333"/>
                  </a:lnTo>
                  <a:lnTo>
                    <a:pt x="0" y="331970"/>
                  </a:lnTo>
                  <a:cubicBezTo>
                    <a:pt x="1782" y="185660"/>
                    <a:pt x="93019" y="64045"/>
                    <a:pt x="220252" y="19070"/>
                  </a:cubicBezTo>
                  <a:close/>
                </a:path>
              </a:pathLst>
            </a:custGeom>
            <a:solidFill>
              <a:srgbClr val="0A0094"/>
            </a:solidFill>
          </p:spPr>
          <p:txBody>
            <a:bodyPr/>
            <a:lstStyle/>
            <a:p>
              <a:endParaRPr lang="pt-PT"/>
            </a:p>
          </p:txBody>
        </p:sp>
        <p:sp>
          <p:nvSpPr>
            <p:cNvPr id="15" name="TextBox 15"/>
            <p:cNvSpPr txBox="1"/>
            <p:nvPr/>
          </p:nvSpPr>
          <p:spPr>
            <a:xfrm>
              <a:off x="0" y="88900"/>
              <a:ext cx="660400" cy="85943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9" name="Group 19"/>
          <p:cNvGrpSpPr/>
          <p:nvPr/>
        </p:nvGrpSpPr>
        <p:grpSpPr>
          <a:xfrm rot="5400000">
            <a:off x="6452902" y="6074420"/>
            <a:ext cx="4990558" cy="3298454"/>
            <a:chOff x="0" y="0"/>
            <a:chExt cx="631137" cy="417143"/>
          </a:xfrm>
        </p:grpSpPr>
        <p:sp>
          <p:nvSpPr>
            <p:cNvPr id="20" name="Freeform 20"/>
            <p:cNvSpPr/>
            <p:nvPr/>
          </p:nvSpPr>
          <p:spPr>
            <a:xfrm>
              <a:off x="0" y="0"/>
              <a:ext cx="631137" cy="417143"/>
            </a:xfrm>
            <a:custGeom>
              <a:avLst/>
              <a:gdLst/>
              <a:ahLst/>
              <a:cxnLst/>
              <a:rect l="l" t="t" r="r" b="b"/>
              <a:pathLst>
                <a:path w="631137" h="417143">
                  <a:moveTo>
                    <a:pt x="210493" y="19070"/>
                  </a:moveTo>
                  <a:cubicBezTo>
                    <a:pt x="242745" y="7556"/>
                    <a:pt x="279635" y="0"/>
                    <a:pt x="315739" y="0"/>
                  </a:cubicBezTo>
                  <a:cubicBezTo>
                    <a:pt x="351843" y="0"/>
                    <a:pt x="386585" y="6476"/>
                    <a:pt x="418601" y="17990"/>
                  </a:cubicBezTo>
                  <a:cubicBezTo>
                    <a:pt x="419283" y="18350"/>
                    <a:pt x="419964" y="18350"/>
                    <a:pt x="420644" y="18710"/>
                  </a:cubicBezTo>
                  <a:cubicBezTo>
                    <a:pt x="540877" y="64765"/>
                    <a:pt x="629434" y="186379"/>
                    <a:pt x="631137" y="319713"/>
                  </a:cubicBezTo>
                  <a:lnTo>
                    <a:pt x="631137" y="417143"/>
                  </a:lnTo>
                  <a:lnTo>
                    <a:pt x="0" y="417143"/>
                  </a:lnTo>
                  <a:lnTo>
                    <a:pt x="0" y="319786"/>
                  </a:lnTo>
                  <a:cubicBezTo>
                    <a:pt x="1703" y="185660"/>
                    <a:pt x="88897" y="64045"/>
                    <a:pt x="210493" y="19070"/>
                  </a:cubicBezTo>
                  <a:close/>
                </a:path>
              </a:pathLst>
            </a:custGeom>
            <a:solidFill>
              <a:srgbClr val="0A0094"/>
            </a:solidFill>
          </p:spPr>
          <p:txBody>
            <a:bodyPr/>
            <a:lstStyle/>
            <a:p>
              <a:endParaRPr lang="pt-PT"/>
            </a:p>
          </p:txBody>
        </p:sp>
        <p:sp>
          <p:nvSpPr>
            <p:cNvPr id="21" name="TextBox 21"/>
            <p:cNvSpPr txBox="1"/>
            <p:nvPr/>
          </p:nvSpPr>
          <p:spPr>
            <a:xfrm>
              <a:off x="0" y="88900"/>
              <a:ext cx="631137" cy="32824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22" name="Group 22"/>
          <p:cNvGrpSpPr/>
          <p:nvPr/>
        </p:nvGrpSpPr>
        <p:grpSpPr>
          <a:xfrm rot="5400000">
            <a:off x="8918335" y="917335"/>
            <a:ext cx="10287000" cy="8452330"/>
            <a:chOff x="0" y="0"/>
            <a:chExt cx="1300959" cy="1068935"/>
          </a:xfrm>
        </p:grpSpPr>
        <p:sp>
          <p:nvSpPr>
            <p:cNvPr id="23" name="Freeform 23"/>
            <p:cNvSpPr/>
            <p:nvPr/>
          </p:nvSpPr>
          <p:spPr>
            <a:xfrm>
              <a:off x="0" y="0"/>
              <a:ext cx="1300958" cy="1068935"/>
            </a:xfrm>
            <a:custGeom>
              <a:avLst/>
              <a:gdLst/>
              <a:ahLst/>
              <a:cxnLst/>
              <a:rect l="l" t="t" r="r" b="b"/>
              <a:pathLst>
                <a:path w="1300958" h="1068935">
                  <a:moveTo>
                    <a:pt x="433887" y="19070"/>
                  </a:moveTo>
                  <a:cubicBezTo>
                    <a:pt x="500369" y="7556"/>
                    <a:pt x="576410" y="0"/>
                    <a:pt x="650830" y="0"/>
                  </a:cubicBezTo>
                  <a:cubicBezTo>
                    <a:pt x="725252" y="0"/>
                    <a:pt x="796865" y="6476"/>
                    <a:pt x="862858" y="17990"/>
                  </a:cubicBezTo>
                  <a:cubicBezTo>
                    <a:pt x="864264" y="18350"/>
                    <a:pt x="865668" y="18350"/>
                    <a:pt x="867071" y="18710"/>
                  </a:cubicBezTo>
                  <a:cubicBezTo>
                    <a:pt x="1114906" y="64765"/>
                    <a:pt x="1297448" y="186379"/>
                    <a:pt x="1300958" y="334191"/>
                  </a:cubicBezTo>
                  <a:lnTo>
                    <a:pt x="1300958" y="1068935"/>
                  </a:lnTo>
                  <a:lnTo>
                    <a:pt x="0" y="1068935"/>
                  </a:lnTo>
                  <a:lnTo>
                    <a:pt x="0" y="334737"/>
                  </a:lnTo>
                  <a:cubicBezTo>
                    <a:pt x="3510" y="185660"/>
                    <a:pt x="183244" y="64045"/>
                    <a:pt x="433887" y="19070"/>
                  </a:cubicBezTo>
                  <a:close/>
                </a:path>
              </a:pathLst>
            </a:custGeom>
            <a:solidFill>
              <a:srgbClr val="193275"/>
            </a:solidFill>
          </p:spPr>
          <p:txBody>
            <a:bodyPr/>
            <a:lstStyle/>
            <a:p>
              <a:endParaRPr lang="pt-PT"/>
            </a:p>
          </p:txBody>
        </p:sp>
        <p:sp>
          <p:nvSpPr>
            <p:cNvPr id="24" name="TextBox 24"/>
            <p:cNvSpPr txBox="1"/>
            <p:nvPr/>
          </p:nvSpPr>
          <p:spPr>
            <a:xfrm>
              <a:off x="0" y="88900"/>
              <a:ext cx="1300959" cy="98003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25" name="Freeform 25"/>
          <p:cNvSpPr/>
          <p:nvPr/>
        </p:nvSpPr>
        <p:spPr>
          <a:xfrm>
            <a:off x="11400851" y="9593992"/>
            <a:ext cx="1680827" cy="343169"/>
          </a:xfrm>
          <a:custGeom>
            <a:avLst/>
            <a:gdLst/>
            <a:ahLst/>
            <a:cxnLst/>
            <a:rect l="l" t="t" r="r" b="b"/>
            <a:pathLst>
              <a:path w="1680827" h="343169">
                <a:moveTo>
                  <a:pt x="0" y="0"/>
                </a:moveTo>
                <a:lnTo>
                  <a:pt x="1680828" y="0"/>
                </a:lnTo>
                <a:lnTo>
                  <a:pt x="1680828" y="343169"/>
                </a:lnTo>
                <a:lnTo>
                  <a:pt x="0" y="343169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pt-PT"/>
          </a:p>
        </p:txBody>
      </p:sp>
      <p:sp>
        <p:nvSpPr>
          <p:cNvPr id="26" name="Freeform 26"/>
          <p:cNvSpPr/>
          <p:nvPr/>
        </p:nvSpPr>
        <p:spPr>
          <a:xfrm>
            <a:off x="6107940" y="9478020"/>
            <a:ext cx="2377982" cy="494673"/>
          </a:xfrm>
          <a:custGeom>
            <a:avLst/>
            <a:gdLst/>
            <a:ahLst/>
            <a:cxnLst/>
            <a:rect l="l" t="t" r="r" b="b"/>
            <a:pathLst>
              <a:path w="2377982" h="494673">
                <a:moveTo>
                  <a:pt x="0" y="0"/>
                </a:moveTo>
                <a:lnTo>
                  <a:pt x="2377982" y="0"/>
                </a:lnTo>
                <a:lnTo>
                  <a:pt x="2377982" y="494672"/>
                </a:lnTo>
                <a:lnTo>
                  <a:pt x="0" y="494672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26483" t="-141633" r="-23352" b="-163529"/>
            </a:stretch>
          </a:blipFill>
        </p:spPr>
        <p:txBody>
          <a:bodyPr/>
          <a:lstStyle/>
          <a:p>
            <a:endParaRPr lang="pt-PT"/>
          </a:p>
        </p:txBody>
      </p:sp>
      <p:sp>
        <p:nvSpPr>
          <p:cNvPr id="27" name="Freeform 27"/>
          <p:cNvSpPr/>
          <p:nvPr/>
        </p:nvSpPr>
        <p:spPr>
          <a:xfrm>
            <a:off x="8485922" y="9518791"/>
            <a:ext cx="2635736" cy="493571"/>
          </a:xfrm>
          <a:custGeom>
            <a:avLst/>
            <a:gdLst/>
            <a:ahLst/>
            <a:cxnLst/>
            <a:rect l="l" t="t" r="r" b="b"/>
            <a:pathLst>
              <a:path w="2635736" h="493571">
                <a:moveTo>
                  <a:pt x="0" y="0"/>
                </a:moveTo>
                <a:lnTo>
                  <a:pt x="2635736" y="0"/>
                </a:lnTo>
                <a:lnTo>
                  <a:pt x="2635736" y="493572"/>
                </a:lnTo>
                <a:lnTo>
                  <a:pt x="0" y="493572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21048" t="-162319" r="-24759" b="-175664"/>
            </a:stretch>
          </a:blipFill>
        </p:spPr>
        <p:txBody>
          <a:bodyPr/>
          <a:lstStyle/>
          <a:p>
            <a:endParaRPr lang="pt-PT"/>
          </a:p>
        </p:txBody>
      </p:sp>
      <p:sp>
        <p:nvSpPr>
          <p:cNvPr id="28" name="Freeform 28"/>
          <p:cNvSpPr/>
          <p:nvPr/>
        </p:nvSpPr>
        <p:spPr>
          <a:xfrm>
            <a:off x="3854311" y="9464449"/>
            <a:ext cx="1771232" cy="472712"/>
          </a:xfrm>
          <a:custGeom>
            <a:avLst/>
            <a:gdLst/>
            <a:ahLst/>
            <a:cxnLst/>
            <a:rect l="l" t="t" r="r" b="b"/>
            <a:pathLst>
              <a:path w="1771232" h="472712">
                <a:moveTo>
                  <a:pt x="0" y="0"/>
                </a:moveTo>
                <a:lnTo>
                  <a:pt x="1771232" y="0"/>
                </a:lnTo>
                <a:lnTo>
                  <a:pt x="1771232" y="472712"/>
                </a:lnTo>
                <a:lnTo>
                  <a:pt x="0" y="472712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-22285" t="-88953" r="-22927" b="-117107"/>
            </a:stretch>
          </a:blipFill>
        </p:spPr>
        <p:txBody>
          <a:bodyPr/>
          <a:lstStyle/>
          <a:p>
            <a:endParaRPr lang="pt-PT"/>
          </a:p>
        </p:txBody>
      </p:sp>
      <p:sp>
        <p:nvSpPr>
          <p:cNvPr id="29" name="Freeform 29"/>
          <p:cNvSpPr/>
          <p:nvPr/>
        </p:nvSpPr>
        <p:spPr>
          <a:xfrm>
            <a:off x="14224527" y="9609482"/>
            <a:ext cx="1591661" cy="370381"/>
          </a:xfrm>
          <a:custGeom>
            <a:avLst/>
            <a:gdLst/>
            <a:ahLst/>
            <a:cxnLst/>
            <a:rect l="l" t="t" r="r" b="b"/>
            <a:pathLst>
              <a:path w="1591661" h="370381">
                <a:moveTo>
                  <a:pt x="0" y="0"/>
                </a:moveTo>
                <a:lnTo>
                  <a:pt x="1591661" y="0"/>
                </a:lnTo>
                <a:lnTo>
                  <a:pt x="1591661" y="370381"/>
                </a:lnTo>
                <a:lnTo>
                  <a:pt x="0" y="370381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73167" t="-193793" r="-20712" b="-174867"/>
            </a:stretch>
          </a:blipFill>
        </p:spPr>
        <p:txBody>
          <a:bodyPr/>
          <a:lstStyle/>
          <a:p>
            <a:endParaRPr lang="pt-PT"/>
          </a:p>
        </p:txBody>
      </p:sp>
      <p:sp>
        <p:nvSpPr>
          <p:cNvPr id="30" name="Freeform 30"/>
          <p:cNvSpPr/>
          <p:nvPr/>
        </p:nvSpPr>
        <p:spPr>
          <a:xfrm>
            <a:off x="13419842" y="9609482"/>
            <a:ext cx="779061" cy="336544"/>
          </a:xfrm>
          <a:custGeom>
            <a:avLst/>
            <a:gdLst/>
            <a:ahLst/>
            <a:cxnLst/>
            <a:rect l="l" t="t" r="r" b="b"/>
            <a:pathLst>
              <a:path w="779061" h="336544">
                <a:moveTo>
                  <a:pt x="0" y="0"/>
                </a:moveTo>
                <a:lnTo>
                  <a:pt x="779061" y="0"/>
                </a:lnTo>
                <a:lnTo>
                  <a:pt x="779061" y="336544"/>
                </a:lnTo>
                <a:lnTo>
                  <a:pt x="0" y="336544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r="-115750" b="-1968"/>
            </a:stretch>
          </a:blipFill>
        </p:spPr>
        <p:txBody>
          <a:bodyPr/>
          <a:lstStyle/>
          <a:p>
            <a:endParaRPr lang="pt-PT"/>
          </a:p>
        </p:txBody>
      </p:sp>
      <p:sp>
        <p:nvSpPr>
          <p:cNvPr id="31" name="Freeform 31"/>
          <p:cNvSpPr/>
          <p:nvPr/>
        </p:nvSpPr>
        <p:spPr>
          <a:xfrm>
            <a:off x="4600118" y="3496859"/>
            <a:ext cx="10544963" cy="2193585"/>
          </a:xfrm>
          <a:custGeom>
            <a:avLst/>
            <a:gdLst/>
            <a:ahLst/>
            <a:cxnLst/>
            <a:rect l="l" t="t" r="r" b="b"/>
            <a:pathLst>
              <a:path w="10544963" h="2193585">
                <a:moveTo>
                  <a:pt x="0" y="0"/>
                </a:moveTo>
                <a:lnTo>
                  <a:pt x="10544963" y="0"/>
                </a:lnTo>
                <a:lnTo>
                  <a:pt x="10544963" y="2193586"/>
                </a:lnTo>
                <a:lnTo>
                  <a:pt x="0" y="2193586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26483" t="-141633" r="-23352" b="-163529"/>
            </a:stretch>
          </a:blipFill>
        </p:spPr>
        <p:txBody>
          <a:bodyPr/>
          <a:lstStyle/>
          <a:p>
            <a:endParaRPr lang="pt-PT"/>
          </a:p>
        </p:txBody>
      </p:sp>
      <p:sp>
        <p:nvSpPr>
          <p:cNvPr id="32" name="TextBox 32"/>
          <p:cNvSpPr txBox="1"/>
          <p:nvPr/>
        </p:nvSpPr>
        <p:spPr>
          <a:xfrm>
            <a:off x="8485922" y="5424236"/>
            <a:ext cx="6187350" cy="59683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946"/>
              </a:lnSpc>
              <a:spcBef>
                <a:spcPct val="0"/>
              </a:spcBef>
            </a:pPr>
            <a:r>
              <a:rPr lang="en-US" sz="3532" b="1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DIGITAL &amp; REDES SOCIAIS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8485922" y="0"/>
            <a:ext cx="9802078" cy="10218926"/>
            <a:chOff x="0" y="0"/>
            <a:chExt cx="2581617" cy="2691404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581617" cy="2691405"/>
            </a:xfrm>
            <a:custGeom>
              <a:avLst/>
              <a:gdLst/>
              <a:ahLst/>
              <a:cxnLst/>
              <a:rect l="l" t="t" r="r" b="b"/>
              <a:pathLst>
                <a:path w="2581617" h="2691405">
                  <a:moveTo>
                    <a:pt x="0" y="0"/>
                  </a:moveTo>
                  <a:lnTo>
                    <a:pt x="2581617" y="0"/>
                  </a:lnTo>
                  <a:lnTo>
                    <a:pt x="2581617" y="2691405"/>
                  </a:lnTo>
                  <a:lnTo>
                    <a:pt x="0" y="2691405"/>
                  </a:lnTo>
                  <a:close/>
                </a:path>
              </a:pathLst>
            </a:custGeom>
            <a:solidFill>
              <a:srgbClr val="0A0094"/>
            </a:solidFill>
          </p:spPr>
          <p:txBody>
            <a:bodyPr/>
            <a:lstStyle/>
            <a:p>
              <a:endParaRPr lang="pt-PT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2581617" cy="272950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0" y="-47627"/>
            <a:ext cx="5433156" cy="5191127"/>
            <a:chOff x="0" y="0"/>
            <a:chExt cx="1430955" cy="1367211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1430955" cy="1367211"/>
            </a:xfrm>
            <a:custGeom>
              <a:avLst/>
              <a:gdLst/>
              <a:ahLst/>
              <a:cxnLst/>
              <a:rect l="l" t="t" r="r" b="b"/>
              <a:pathLst>
                <a:path w="1430955" h="1367211">
                  <a:moveTo>
                    <a:pt x="715477" y="0"/>
                  </a:moveTo>
                  <a:cubicBezTo>
                    <a:pt x="320330" y="0"/>
                    <a:pt x="0" y="306061"/>
                    <a:pt x="0" y="683605"/>
                  </a:cubicBezTo>
                  <a:cubicBezTo>
                    <a:pt x="0" y="1061150"/>
                    <a:pt x="320330" y="1367211"/>
                    <a:pt x="715477" y="1367211"/>
                  </a:cubicBezTo>
                  <a:cubicBezTo>
                    <a:pt x="1110625" y="1367211"/>
                    <a:pt x="1430955" y="1061150"/>
                    <a:pt x="1430955" y="683605"/>
                  </a:cubicBezTo>
                  <a:cubicBezTo>
                    <a:pt x="1430955" y="306061"/>
                    <a:pt x="1110625" y="0"/>
                    <a:pt x="715477" y="0"/>
                  </a:cubicBezTo>
                  <a:close/>
                </a:path>
              </a:pathLst>
            </a:custGeom>
            <a:solidFill>
              <a:srgbClr val="C20018"/>
            </a:solidFill>
          </p:spPr>
          <p:txBody>
            <a:bodyPr/>
            <a:lstStyle/>
            <a:p>
              <a:endParaRPr lang="pt-PT"/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134152" y="90076"/>
              <a:ext cx="1162651" cy="114895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8" name="Group 8"/>
          <p:cNvGrpSpPr/>
          <p:nvPr/>
        </p:nvGrpSpPr>
        <p:grpSpPr>
          <a:xfrm rot="-5400000">
            <a:off x="4087644" y="-1032081"/>
            <a:ext cx="5221946" cy="7298954"/>
            <a:chOff x="0" y="0"/>
            <a:chExt cx="660400" cy="923071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660400" cy="923071"/>
            </a:xfrm>
            <a:custGeom>
              <a:avLst/>
              <a:gdLst/>
              <a:ahLst/>
              <a:cxnLst/>
              <a:rect l="l" t="t" r="r" b="b"/>
              <a:pathLst>
                <a:path w="660400" h="923071">
                  <a:moveTo>
                    <a:pt x="220252" y="19070"/>
                  </a:moveTo>
                  <a:cubicBezTo>
                    <a:pt x="254000" y="7556"/>
                    <a:pt x="292600" y="0"/>
                    <a:pt x="330378" y="0"/>
                  </a:cubicBezTo>
                  <a:cubicBezTo>
                    <a:pt x="368157" y="0"/>
                    <a:pt x="404509" y="6476"/>
                    <a:pt x="438009" y="17990"/>
                  </a:cubicBezTo>
                  <a:cubicBezTo>
                    <a:pt x="438723" y="18350"/>
                    <a:pt x="439435" y="18350"/>
                    <a:pt x="440148" y="18710"/>
                  </a:cubicBezTo>
                  <a:cubicBezTo>
                    <a:pt x="565955" y="64765"/>
                    <a:pt x="658618" y="186379"/>
                    <a:pt x="660400" y="330951"/>
                  </a:cubicBezTo>
                  <a:lnTo>
                    <a:pt x="660400" y="923071"/>
                  </a:lnTo>
                  <a:lnTo>
                    <a:pt x="0" y="923071"/>
                  </a:lnTo>
                  <a:lnTo>
                    <a:pt x="0" y="331391"/>
                  </a:lnTo>
                  <a:cubicBezTo>
                    <a:pt x="1782" y="185660"/>
                    <a:pt x="93019" y="64045"/>
                    <a:pt x="220252" y="19070"/>
                  </a:cubicBezTo>
                  <a:close/>
                </a:path>
              </a:pathLst>
            </a:custGeom>
            <a:solidFill>
              <a:srgbClr val="193275"/>
            </a:solidFill>
          </p:spPr>
          <p:txBody>
            <a:bodyPr/>
            <a:lstStyle/>
            <a:p>
              <a:endParaRPr lang="pt-PT"/>
            </a:p>
          </p:txBody>
        </p:sp>
        <p:sp>
          <p:nvSpPr>
            <p:cNvPr id="10" name="TextBox 10"/>
            <p:cNvSpPr txBox="1"/>
            <p:nvPr/>
          </p:nvSpPr>
          <p:spPr>
            <a:xfrm>
              <a:off x="0" y="88900"/>
              <a:ext cx="660400" cy="83417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1" name="TextBox 11"/>
          <p:cNvSpPr txBox="1"/>
          <p:nvPr/>
        </p:nvSpPr>
        <p:spPr>
          <a:xfrm>
            <a:off x="11370720" y="3803077"/>
            <a:ext cx="4076118" cy="15716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209"/>
              </a:lnSpc>
            </a:pPr>
            <a:r>
              <a:rPr lang="en-US" sz="5175" b="1" spc="36">
                <a:solidFill>
                  <a:srgbClr val="FFFFFF"/>
                </a:solidFill>
                <a:latin typeface="Roboto Bold"/>
                <a:ea typeface="Roboto Bold"/>
                <a:cs typeface="Roboto Bold"/>
                <a:sym typeface="Roboto Bold"/>
              </a:rPr>
              <a:t>PROPOSTA</a:t>
            </a:r>
          </a:p>
          <a:p>
            <a:pPr algn="ctr">
              <a:lnSpc>
                <a:spcPts val="6209"/>
              </a:lnSpc>
            </a:pPr>
            <a:r>
              <a:rPr lang="en-US" sz="5175" b="1" spc="36">
                <a:solidFill>
                  <a:srgbClr val="FFFFFF"/>
                </a:solidFill>
                <a:latin typeface="Roboto Bold"/>
                <a:ea typeface="Roboto Bold"/>
                <a:cs typeface="Roboto Bold"/>
                <a:sym typeface="Roboto Bold"/>
              </a:rPr>
              <a:t>ESPECIAL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9872599" y="6127752"/>
            <a:ext cx="7072360" cy="7905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209"/>
              </a:lnSpc>
            </a:pPr>
            <a:r>
              <a:rPr lang="en-US" sz="5175" b="1" spc="36">
                <a:solidFill>
                  <a:srgbClr val="FFFFFF"/>
                </a:solidFill>
                <a:latin typeface="Roboto Bold"/>
                <a:ea typeface="Roboto Bold"/>
                <a:cs typeface="Roboto Bold"/>
                <a:sym typeface="Roboto Bold"/>
              </a:rPr>
              <a:t>FIFA WORLD CUP 2026</a:t>
            </a:r>
          </a:p>
        </p:txBody>
      </p:sp>
      <p:grpSp>
        <p:nvGrpSpPr>
          <p:cNvPr id="13" name="Group 13"/>
          <p:cNvGrpSpPr/>
          <p:nvPr/>
        </p:nvGrpSpPr>
        <p:grpSpPr>
          <a:xfrm rot="5400000">
            <a:off x="1138379" y="3974296"/>
            <a:ext cx="5221946" cy="7498703"/>
            <a:chOff x="0" y="0"/>
            <a:chExt cx="660400" cy="948333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660400" cy="948333"/>
            </a:xfrm>
            <a:custGeom>
              <a:avLst/>
              <a:gdLst/>
              <a:ahLst/>
              <a:cxnLst/>
              <a:rect l="l" t="t" r="r" b="b"/>
              <a:pathLst>
                <a:path w="660400" h="948333">
                  <a:moveTo>
                    <a:pt x="220252" y="19070"/>
                  </a:moveTo>
                  <a:cubicBezTo>
                    <a:pt x="254000" y="7556"/>
                    <a:pt x="292600" y="0"/>
                    <a:pt x="330378" y="0"/>
                  </a:cubicBezTo>
                  <a:cubicBezTo>
                    <a:pt x="368157" y="0"/>
                    <a:pt x="404509" y="6476"/>
                    <a:pt x="438009" y="17990"/>
                  </a:cubicBezTo>
                  <a:cubicBezTo>
                    <a:pt x="438723" y="18350"/>
                    <a:pt x="439435" y="18350"/>
                    <a:pt x="440148" y="18710"/>
                  </a:cubicBezTo>
                  <a:cubicBezTo>
                    <a:pt x="565955" y="64765"/>
                    <a:pt x="658618" y="186379"/>
                    <a:pt x="660400" y="331513"/>
                  </a:cubicBezTo>
                  <a:lnTo>
                    <a:pt x="660400" y="948333"/>
                  </a:lnTo>
                  <a:lnTo>
                    <a:pt x="0" y="948333"/>
                  </a:lnTo>
                  <a:lnTo>
                    <a:pt x="0" y="331970"/>
                  </a:lnTo>
                  <a:cubicBezTo>
                    <a:pt x="1782" y="185660"/>
                    <a:pt x="93019" y="64045"/>
                    <a:pt x="220252" y="19070"/>
                  </a:cubicBezTo>
                  <a:close/>
                </a:path>
              </a:pathLst>
            </a:custGeom>
            <a:solidFill>
              <a:srgbClr val="0A0094"/>
            </a:solidFill>
          </p:spPr>
          <p:txBody>
            <a:bodyPr/>
            <a:lstStyle/>
            <a:p>
              <a:endParaRPr lang="pt-PT"/>
            </a:p>
          </p:txBody>
        </p:sp>
        <p:sp>
          <p:nvSpPr>
            <p:cNvPr id="15" name="TextBox 15"/>
            <p:cNvSpPr txBox="1"/>
            <p:nvPr/>
          </p:nvSpPr>
          <p:spPr>
            <a:xfrm>
              <a:off x="0" y="88900"/>
              <a:ext cx="660400" cy="85943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6" name="Group 16"/>
          <p:cNvGrpSpPr/>
          <p:nvPr/>
        </p:nvGrpSpPr>
        <p:grpSpPr>
          <a:xfrm rot="5400000">
            <a:off x="6452902" y="6074420"/>
            <a:ext cx="4990558" cy="3298454"/>
            <a:chOff x="0" y="0"/>
            <a:chExt cx="631137" cy="417143"/>
          </a:xfrm>
        </p:grpSpPr>
        <p:sp>
          <p:nvSpPr>
            <p:cNvPr id="17" name="Freeform 17"/>
            <p:cNvSpPr/>
            <p:nvPr/>
          </p:nvSpPr>
          <p:spPr>
            <a:xfrm>
              <a:off x="0" y="0"/>
              <a:ext cx="631137" cy="417143"/>
            </a:xfrm>
            <a:custGeom>
              <a:avLst/>
              <a:gdLst/>
              <a:ahLst/>
              <a:cxnLst/>
              <a:rect l="l" t="t" r="r" b="b"/>
              <a:pathLst>
                <a:path w="631137" h="417143">
                  <a:moveTo>
                    <a:pt x="210493" y="19070"/>
                  </a:moveTo>
                  <a:cubicBezTo>
                    <a:pt x="242745" y="7556"/>
                    <a:pt x="279635" y="0"/>
                    <a:pt x="315739" y="0"/>
                  </a:cubicBezTo>
                  <a:cubicBezTo>
                    <a:pt x="351843" y="0"/>
                    <a:pt x="386585" y="6476"/>
                    <a:pt x="418601" y="17990"/>
                  </a:cubicBezTo>
                  <a:cubicBezTo>
                    <a:pt x="419283" y="18350"/>
                    <a:pt x="419964" y="18350"/>
                    <a:pt x="420644" y="18710"/>
                  </a:cubicBezTo>
                  <a:cubicBezTo>
                    <a:pt x="540877" y="64765"/>
                    <a:pt x="629434" y="186379"/>
                    <a:pt x="631137" y="319713"/>
                  </a:cubicBezTo>
                  <a:lnTo>
                    <a:pt x="631137" y="417143"/>
                  </a:lnTo>
                  <a:lnTo>
                    <a:pt x="0" y="417143"/>
                  </a:lnTo>
                  <a:lnTo>
                    <a:pt x="0" y="319786"/>
                  </a:lnTo>
                  <a:cubicBezTo>
                    <a:pt x="1703" y="185660"/>
                    <a:pt x="88897" y="64045"/>
                    <a:pt x="210493" y="19070"/>
                  </a:cubicBezTo>
                  <a:close/>
                </a:path>
              </a:pathLst>
            </a:custGeom>
            <a:solidFill>
              <a:srgbClr val="0A0094"/>
            </a:solidFill>
          </p:spPr>
          <p:txBody>
            <a:bodyPr/>
            <a:lstStyle/>
            <a:p>
              <a:endParaRPr lang="pt-PT"/>
            </a:p>
          </p:txBody>
        </p:sp>
        <p:sp>
          <p:nvSpPr>
            <p:cNvPr id="18" name="TextBox 18"/>
            <p:cNvSpPr txBox="1"/>
            <p:nvPr/>
          </p:nvSpPr>
          <p:spPr>
            <a:xfrm>
              <a:off x="0" y="88900"/>
              <a:ext cx="631137" cy="32824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9" name="Group 19"/>
          <p:cNvGrpSpPr/>
          <p:nvPr/>
        </p:nvGrpSpPr>
        <p:grpSpPr>
          <a:xfrm rot="5400000">
            <a:off x="8918335" y="917335"/>
            <a:ext cx="10287000" cy="8452330"/>
            <a:chOff x="0" y="0"/>
            <a:chExt cx="1300959" cy="1068935"/>
          </a:xfrm>
        </p:grpSpPr>
        <p:sp>
          <p:nvSpPr>
            <p:cNvPr id="20" name="Freeform 20"/>
            <p:cNvSpPr/>
            <p:nvPr/>
          </p:nvSpPr>
          <p:spPr>
            <a:xfrm>
              <a:off x="0" y="0"/>
              <a:ext cx="1300958" cy="1068935"/>
            </a:xfrm>
            <a:custGeom>
              <a:avLst/>
              <a:gdLst/>
              <a:ahLst/>
              <a:cxnLst/>
              <a:rect l="l" t="t" r="r" b="b"/>
              <a:pathLst>
                <a:path w="1300958" h="1068935">
                  <a:moveTo>
                    <a:pt x="433887" y="19070"/>
                  </a:moveTo>
                  <a:cubicBezTo>
                    <a:pt x="500369" y="7556"/>
                    <a:pt x="576410" y="0"/>
                    <a:pt x="650830" y="0"/>
                  </a:cubicBezTo>
                  <a:cubicBezTo>
                    <a:pt x="725252" y="0"/>
                    <a:pt x="796865" y="6476"/>
                    <a:pt x="862858" y="17990"/>
                  </a:cubicBezTo>
                  <a:cubicBezTo>
                    <a:pt x="864264" y="18350"/>
                    <a:pt x="865668" y="18350"/>
                    <a:pt x="867071" y="18710"/>
                  </a:cubicBezTo>
                  <a:cubicBezTo>
                    <a:pt x="1114906" y="64765"/>
                    <a:pt x="1297448" y="186379"/>
                    <a:pt x="1300958" y="334191"/>
                  </a:cubicBezTo>
                  <a:lnTo>
                    <a:pt x="1300958" y="1068935"/>
                  </a:lnTo>
                  <a:lnTo>
                    <a:pt x="0" y="1068935"/>
                  </a:lnTo>
                  <a:lnTo>
                    <a:pt x="0" y="334737"/>
                  </a:lnTo>
                  <a:cubicBezTo>
                    <a:pt x="3510" y="185660"/>
                    <a:pt x="183244" y="64045"/>
                    <a:pt x="433887" y="19070"/>
                  </a:cubicBezTo>
                  <a:close/>
                </a:path>
              </a:pathLst>
            </a:custGeom>
            <a:solidFill>
              <a:srgbClr val="193275"/>
            </a:solidFill>
          </p:spPr>
          <p:txBody>
            <a:bodyPr/>
            <a:lstStyle/>
            <a:p>
              <a:endParaRPr lang="pt-PT"/>
            </a:p>
          </p:txBody>
        </p:sp>
        <p:sp>
          <p:nvSpPr>
            <p:cNvPr id="21" name="TextBox 21"/>
            <p:cNvSpPr txBox="1"/>
            <p:nvPr/>
          </p:nvSpPr>
          <p:spPr>
            <a:xfrm>
              <a:off x="0" y="88900"/>
              <a:ext cx="1300959" cy="98003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22" name="Freeform 22"/>
          <p:cNvSpPr/>
          <p:nvPr/>
        </p:nvSpPr>
        <p:spPr>
          <a:xfrm>
            <a:off x="3049140" y="615428"/>
            <a:ext cx="4093306" cy="851498"/>
          </a:xfrm>
          <a:custGeom>
            <a:avLst/>
            <a:gdLst/>
            <a:ahLst/>
            <a:cxnLst/>
            <a:rect l="l" t="t" r="r" b="b"/>
            <a:pathLst>
              <a:path w="4093306" h="851498">
                <a:moveTo>
                  <a:pt x="0" y="0"/>
                </a:moveTo>
                <a:lnTo>
                  <a:pt x="4093306" y="0"/>
                </a:lnTo>
                <a:lnTo>
                  <a:pt x="4093306" y="851498"/>
                </a:lnTo>
                <a:lnTo>
                  <a:pt x="0" y="851498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26483" t="-141633" r="-23352" b="-163529"/>
            </a:stretch>
          </a:blipFill>
        </p:spPr>
        <p:txBody>
          <a:bodyPr/>
          <a:lstStyle/>
          <a:p>
            <a:endParaRPr lang="pt-PT"/>
          </a:p>
        </p:txBody>
      </p:sp>
      <p:sp>
        <p:nvSpPr>
          <p:cNvPr id="23" name="Freeform 23"/>
          <p:cNvSpPr/>
          <p:nvPr/>
        </p:nvSpPr>
        <p:spPr>
          <a:xfrm>
            <a:off x="1028700" y="615428"/>
            <a:ext cx="1689948" cy="2529540"/>
          </a:xfrm>
          <a:custGeom>
            <a:avLst/>
            <a:gdLst/>
            <a:ahLst/>
            <a:cxnLst/>
            <a:rect l="l" t="t" r="r" b="b"/>
            <a:pathLst>
              <a:path w="1689948" h="2529540">
                <a:moveTo>
                  <a:pt x="0" y="0"/>
                </a:moveTo>
                <a:lnTo>
                  <a:pt x="1689948" y="0"/>
                </a:lnTo>
                <a:lnTo>
                  <a:pt x="1689948" y="2529540"/>
                </a:lnTo>
                <a:lnTo>
                  <a:pt x="0" y="252954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pt-PT"/>
          </a:p>
        </p:txBody>
      </p:sp>
      <p:sp>
        <p:nvSpPr>
          <p:cNvPr id="25" name="TextBox 25"/>
          <p:cNvSpPr txBox="1"/>
          <p:nvPr/>
        </p:nvSpPr>
        <p:spPr>
          <a:xfrm>
            <a:off x="3049140" y="2586172"/>
            <a:ext cx="7450354" cy="55879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635"/>
              </a:lnSpc>
              <a:spcBef>
                <a:spcPct val="0"/>
              </a:spcBef>
            </a:pPr>
            <a:r>
              <a:rPr lang="en-US" sz="3311" b="1">
                <a:solidFill>
                  <a:srgbClr val="0000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Patrocínio Digital | Valor</a:t>
            </a:r>
          </a:p>
        </p:txBody>
      </p:sp>
      <p:sp>
        <p:nvSpPr>
          <p:cNvPr id="26" name="TextBox 26"/>
          <p:cNvSpPr txBox="1"/>
          <p:nvPr/>
        </p:nvSpPr>
        <p:spPr>
          <a:xfrm>
            <a:off x="3049140" y="1419301"/>
            <a:ext cx="10370703" cy="86017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513"/>
              </a:lnSpc>
              <a:spcBef>
                <a:spcPct val="0"/>
              </a:spcBef>
            </a:pPr>
            <a:r>
              <a:rPr lang="en-US" sz="2509" b="1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DIGITAL | PATROCÍNIO TRANSMISSÕES JOGOS DE PORTUGAL (ANTENA1 | DIRETO | RTP PLAY)</a:t>
            </a:r>
          </a:p>
        </p:txBody>
      </p:sp>
      <p:sp>
        <p:nvSpPr>
          <p:cNvPr id="27" name="Freeform 27"/>
          <p:cNvSpPr/>
          <p:nvPr/>
        </p:nvSpPr>
        <p:spPr>
          <a:xfrm>
            <a:off x="7466296" y="801809"/>
            <a:ext cx="2837841" cy="579393"/>
          </a:xfrm>
          <a:custGeom>
            <a:avLst/>
            <a:gdLst/>
            <a:ahLst/>
            <a:cxnLst/>
            <a:rect l="l" t="t" r="r" b="b"/>
            <a:pathLst>
              <a:path w="2837841" h="579393">
                <a:moveTo>
                  <a:pt x="0" y="0"/>
                </a:moveTo>
                <a:lnTo>
                  <a:pt x="2837841" y="0"/>
                </a:lnTo>
                <a:lnTo>
                  <a:pt x="2837841" y="579392"/>
                </a:lnTo>
                <a:lnTo>
                  <a:pt x="0" y="579392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pt-PT"/>
          </a:p>
        </p:txBody>
      </p:sp>
      <p:sp>
        <p:nvSpPr>
          <p:cNvPr id="28" name="Freeform 28"/>
          <p:cNvSpPr/>
          <p:nvPr/>
        </p:nvSpPr>
        <p:spPr>
          <a:xfrm>
            <a:off x="11400851" y="9593992"/>
            <a:ext cx="1680827" cy="343169"/>
          </a:xfrm>
          <a:custGeom>
            <a:avLst/>
            <a:gdLst/>
            <a:ahLst/>
            <a:cxnLst/>
            <a:rect l="l" t="t" r="r" b="b"/>
            <a:pathLst>
              <a:path w="1680827" h="343169">
                <a:moveTo>
                  <a:pt x="0" y="0"/>
                </a:moveTo>
                <a:lnTo>
                  <a:pt x="1680828" y="0"/>
                </a:lnTo>
                <a:lnTo>
                  <a:pt x="1680828" y="343169"/>
                </a:lnTo>
                <a:lnTo>
                  <a:pt x="0" y="343169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pt-PT"/>
          </a:p>
        </p:txBody>
      </p:sp>
      <p:sp>
        <p:nvSpPr>
          <p:cNvPr id="29" name="Freeform 29"/>
          <p:cNvSpPr/>
          <p:nvPr/>
        </p:nvSpPr>
        <p:spPr>
          <a:xfrm>
            <a:off x="6107940" y="9478020"/>
            <a:ext cx="2377982" cy="494673"/>
          </a:xfrm>
          <a:custGeom>
            <a:avLst/>
            <a:gdLst/>
            <a:ahLst/>
            <a:cxnLst/>
            <a:rect l="l" t="t" r="r" b="b"/>
            <a:pathLst>
              <a:path w="2377982" h="494673">
                <a:moveTo>
                  <a:pt x="0" y="0"/>
                </a:moveTo>
                <a:lnTo>
                  <a:pt x="2377982" y="0"/>
                </a:lnTo>
                <a:lnTo>
                  <a:pt x="2377982" y="494672"/>
                </a:lnTo>
                <a:lnTo>
                  <a:pt x="0" y="49467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26483" t="-141633" r="-23352" b="-163529"/>
            </a:stretch>
          </a:blipFill>
        </p:spPr>
        <p:txBody>
          <a:bodyPr/>
          <a:lstStyle/>
          <a:p>
            <a:endParaRPr lang="pt-PT"/>
          </a:p>
        </p:txBody>
      </p:sp>
      <p:sp>
        <p:nvSpPr>
          <p:cNvPr id="30" name="Freeform 30"/>
          <p:cNvSpPr/>
          <p:nvPr/>
        </p:nvSpPr>
        <p:spPr>
          <a:xfrm>
            <a:off x="8485922" y="9518791"/>
            <a:ext cx="2635736" cy="493571"/>
          </a:xfrm>
          <a:custGeom>
            <a:avLst/>
            <a:gdLst/>
            <a:ahLst/>
            <a:cxnLst/>
            <a:rect l="l" t="t" r="r" b="b"/>
            <a:pathLst>
              <a:path w="2635736" h="493571">
                <a:moveTo>
                  <a:pt x="0" y="0"/>
                </a:moveTo>
                <a:lnTo>
                  <a:pt x="2635736" y="0"/>
                </a:lnTo>
                <a:lnTo>
                  <a:pt x="2635736" y="493572"/>
                </a:lnTo>
                <a:lnTo>
                  <a:pt x="0" y="493572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-21048" t="-162319" r="-24759" b="-175664"/>
            </a:stretch>
          </a:blipFill>
        </p:spPr>
        <p:txBody>
          <a:bodyPr/>
          <a:lstStyle/>
          <a:p>
            <a:endParaRPr lang="pt-PT"/>
          </a:p>
        </p:txBody>
      </p:sp>
      <p:sp>
        <p:nvSpPr>
          <p:cNvPr id="31" name="Freeform 31"/>
          <p:cNvSpPr/>
          <p:nvPr/>
        </p:nvSpPr>
        <p:spPr>
          <a:xfrm>
            <a:off x="3854311" y="9464449"/>
            <a:ext cx="1771232" cy="472712"/>
          </a:xfrm>
          <a:custGeom>
            <a:avLst/>
            <a:gdLst/>
            <a:ahLst/>
            <a:cxnLst/>
            <a:rect l="l" t="t" r="r" b="b"/>
            <a:pathLst>
              <a:path w="1771232" h="472712">
                <a:moveTo>
                  <a:pt x="0" y="0"/>
                </a:moveTo>
                <a:lnTo>
                  <a:pt x="1771232" y="0"/>
                </a:lnTo>
                <a:lnTo>
                  <a:pt x="1771232" y="472712"/>
                </a:lnTo>
                <a:lnTo>
                  <a:pt x="0" y="472712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22285" t="-88953" r="-22927" b="-117107"/>
            </a:stretch>
          </a:blipFill>
        </p:spPr>
        <p:txBody>
          <a:bodyPr/>
          <a:lstStyle/>
          <a:p>
            <a:endParaRPr lang="pt-PT"/>
          </a:p>
        </p:txBody>
      </p:sp>
      <p:sp>
        <p:nvSpPr>
          <p:cNvPr id="32" name="Freeform 32"/>
          <p:cNvSpPr/>
          <p:nvPr/>
        </p:nvSpPr>
        <p:spPr>
          <a:xfrm>
            <a:off x="14224527" y="9609482"/>
            <a:ext cx="1591661" cy="370381"/>
          </a:xfrm>
          <a:custGeom>
            <a:avLst/>
            <a:gdLst/>
            <a:ahLst/>
            <a:cxnLst/>
            <a:rect l="l" t="t" r="r" b="b"/>
            <a:pathLst>
              <a:path w="1591661" h="370381">
                <a:moveTo>
                  <a:pt x="0" y="0"/>
                </a:moveTo>
                <a:lnTo>
                  <a:pt x="1591661" y="0"/>
                </a:lnTo>
                <a:lnTo>
                  <a:pt x="1591661" y="370381"/>
                </a:lnTo>
                <a:lnTo>
                  <a:pt x="0" y="370381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-73167" t="-193793" r="-20712" b="-174867"/>
            </a:stretch>
          </a:blipFill>
        </p:spPr>
        <p:txBody>
          <a:bodyPr/>
          <a:lstStyle/>
          <a:p>
            <a:endParaRPr lang="pt-PT"/>
          </a:p>
        </p:txBody>
      </p:sp>
      <p:sp>
        <p:nvSpPr>
          <p:cNvPr id="33" name="Freeform 33"/>
          <p:cNvSpPr/>
          <p:nvPr/>
        </p:nvSpPr>
        <p:spPr>
          <a:xfrm>
            <a:off x="13419842" y="9609482"/>
            <a:ext cx="779061" cy="336544"/>
          </a:xfrm>
          <a:custGeom>
            <a:avLst/>
            <a:gdLst/>
            <a:ahLst/>
            <a:cxnLst/>
            <a:rect l="l" t="t" r="r" b="b"/>
            <a:pathLst>
              <a:path w="779061" h="336544">
                <a:moveTo>
                  <a:pt x="0" y="0"/>
                </a:moveTo>
                <a:lnTo>
                  <a:pt x="779061" y="0"/>
                </a:lnTo>
                <a:lnTo>
                  <a:pt x="779061" y="336544"/>
                </a:lnTo>
                <a:lnTo>
                  <a:pt x="0" y="336544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r="-115750" b="-1968"/>
            </a:stretch>
          </a:blipFill>
        </p:spPr>
        <p:txBody>
          <a:bodyPr/>
          <a:lstStyle/>
          <a:p>
            <a:endParaRPr lang="pt-PT"/>
          </a:p>
        </p:txBody>
      </p:sp>
      <p:sp>
        <p:nvSpPr>
          <p:cNvPr id="34" name="TextBox 34"/>
          <p:cNvSpPr txBox="1"/>
          <p:nvPr/>
        </p:nvSpPr>
        <p:spPr>
          <a:xfrm>
            <a:off x="1371065" y="8336915"/>
            <a:ext cx="15331681" cy="5403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240"/>
              </a:lnSpc>
              <a:spcBef>
                <a:spcPct val="0"/>
              </a:spcBef>
            </a:pPr>
            <a:r>
              <a:rPr lang="en-US" sz="160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A </a:t>
            </a:r>
            <a:r>
              <a:rPr lang="en-US" sz="1600" dirty="0" err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todos</a:t>
            </a:r>
            <a:r>
              <a:rPr lang="en-US" sz="160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-US" sz="1600" dirty="0" err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os</a:t>
            </a:r>
            <a:r>
              <a:rPr lang="en-US" sz="160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-US" sz="1600" dirty="0" err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preços</a:t>
            </a:r>
            <a:r>
              <a:rPr lang="en-US" sz="160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-US" sz="1600" dirty="0" err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presentes</a:t>
            </a:r>
            <a:r>
              <a:rPr lang="en-US" sz="160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-US" sz="1600" dirty="0" err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nesta</a:t>
            </a:r>
            <a:r>
              <a:rPr lang="en-US" sz="160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-US" sz="1600" dirty="0" err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proposta</a:t>
            </a:r>
            <a:r>
              <a:rPr lang="en-US" sz="160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-US" sz="1600" dirty="0" err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devem</a:t>
            </a:r>
            <a:r>
              <a:rPr lang="en-US" sz="160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-US" sz="1600" dirty="0" err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acrescentar</a:t>
            </a:r>
            <a:r>
              <a:rPr lang="en-US" sz="160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as </a:t>
            </a:r>
            <a:r>
              <a:rPr lang="en-US" sz="1600" dirty="0" err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taxas</a:t>
            </a:r>
            <a:r>
              <a:rPr lang="en-US" sz="160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e </a:t>
            </a:r>
            <a:r>
              <a:rPr lang="en-US" sz="1600" dirty="0" err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impostos</a:t>
            </a:r>
            <a:r>
              <a:rPr lang="en-US" sz="160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-US" sz="1600" dirty="0" err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em</a:t>
            </a:r>
            <a:r>
              <a:rPr lang="en-US" sz="160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vigor à data da </a:t>
            </a:r>
            <a:r>
              <a:rPr lang="en-US" sz="1600" dirty="0" err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emissão</a:t>
            </a:r>
            <a:r>
              <a:rPr lang="en-US" sz="160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. </a:t>
            </a:r>
            <a:r>
              <a:rPr lang="en-US" sz="1600" dirty="0" err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este</a:t>
            </a:r>
            <a:r>
              <a:rPr lang="en-US" sz="160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valor </a:t>
            </a:r>
            <a:r>
              <a:rPr lang="en-US" sz="1600" dirty="0" err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não</a:t>
            </a:r>
            <a:r>
              <a:rPr lang="en-US" sz="160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-US" sz="1600" dirty="0" err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inclui</a:t>
            </a:r>
            <a:r>
              <a:rPr lang="en-US" sz="160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-US" sz="1600" dirty="0" err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produção</a:t>
            </a:r>
            <a:r>
              <a:rPr lang="en-US" sz="160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de </a:t>
            </a:r>
            <a:r>
              <a:rPr lang="en-US" sz="1600" dirty="0" err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qualquer</a:t>
            </a:r>
            <a:r>
              <a:rPr lang="en-US" sz="160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-US" sz="1600" dirty="0" err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peça</a:t>
            </a:r>
            <a:r>
              <a:rPr lang="en-US" sz="160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-US" sz="1600" dirty="0" err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gráfica</a:t>
            </a:r>
            <a:r>
              <a:rPr lang="en-US" sz="160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do </a:t>
            </a:r>
            <a:r>
              <a:rPr lang="en-US" sz="1600" dirty="0" err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anunciante</a:t>
            </a:r>
            <a:r>
              <a:rPr lang="en-US" sz="160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.</a:t>
            </a:r>
          </a:p>
        </p:txBody>
      </p:sp>
      <p:sp>
        <p:nvSpPr>
          <p:cNvPr id="35" name="TextBox 35"/>
          <p:cNvSpPr txBox="1"/>
          <p:nvPr/>
        </p:nvSpPr>
        <p:spPr>
          <a:xfrm>
            <a:off x="1371065" y="8953500"/>
            <a:ext cx="15717319" cy="26416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240"/>
              </a:lnSpc>
              <a:spcBef>
                <a:spcPct val="0"/>
              </a:spcBef>
            </a:pPr>
            <a:r>
              <a:rPr lang="en-US" sz="160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*Caso Portugal </a:t>
            </a:r>
            <a:r>
              <a:rPr lang="en-US" sz="1600" dirty="0" err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jogue</a:t>
            </a:r>
            <a:r>
              <a:rPr lang="en-US" sz="160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a Final, o </a:t>
            </a:r>
            <a:r>
              <a:rPr lang="en-US" sz="1600" dirty="0" err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jogo</a:t>
            </a:r>
            <a:r>
              <a:rPr lang="en-US" sz="160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do 3º e 4ª </a:t>
            </a:r>
            <a:r>
              <a:rPr lang="en-US" sz="1600" dirty="0" err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lugar</a:t>
            </a:r>
            <a:r>
              <a:rPr lang="en-US" sz="160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-US" sz="1600" dirty="0" err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não</a:t>
            </a:r>
            <a:r>
              <a:rPr lang="en-US" sz="160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-US" sz="1600" dirty="0" err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será</a:t>
            </a:r>
            <a:r>
              <a:rPr lang="en-US" sz="160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-US" sz="1600" dirty="0" err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transmitido</a:t>
            </a:r>
            <a:r>
              <a:rPr lang="en-US" sz="160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; </a:t>
            </a:r>
            <a:r>
              <a:rPr lang="en-US" sz="1600" dirty="0" err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caso</a:t>
            </a:r>
            <a:r>
              <a:rPr lang="en-US" sz="160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Portugal </a:t>
            </a:r>
            <a:r>
              <a:rPr lang="en-US" sz="1600" dirty="0" err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jogue</a:t>
            </a:r>
            <a:r>
              <a:rPr lang="en-US" sz="160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o </a:t>
            </a:r>
            <a:r>
              <a:rPr lang="en-US" sz="1600" dirty="0" err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jogo</a:t>
            </a:r>
            <a:r>
              <a:rPr lang="en-US" sz="160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do 3º e 4º </a:t>
            </a:r>
            <a:r>
              <a:rPr lang="en-US" sz="1600" dirty="0" err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lugar</a:t>
            </a:r>
            <a:r>
              <a:rPr lang="en-US" sz="160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, a Final </a:t>
            </a:r>
            <a:r>
              <a:rPr lang="en-US" sz="1600" dirty="0" err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não</a:t>
            </a:r>
            <a:r>
              <a:rPr lang="en-US" sz="160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-US" sz="1600" dirty="0" err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será</a:t>
            </a:r>
            <a:r>
              <a:rPr lang="en-US" sz="160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-US" sz="1600" dirty="0" err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transmitida</a:t>
            </a:r>
            <a:endParaRPr lang="en-US" sz="1600" dirty="0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39" name="Imagem 38">
            <a:extLst>
              <a:ext uri="{FF2B5EF4-FFF2-40B4-BE49-F238E27FC236}">
                <a16:creationId xmlns:a16="http://schemas.microsoft.com/office/drawing/2014/main" id="{338434CA-0D5C-FF66-FCCF-3E5D974CC1C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harpenSoften amount="20000"/>
                    </a14:imgEffect>
                    <a14:imgEffect>
                      <a14:brightnessContrast contrast="1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438399" y="3728637"/>
            <a:ext cx="12974025" cy="423967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0"/>
            <a:ext cx="18288000" cy="10218926"/>
            <a:chOff x="0" y="0"/>
            <a:chExt cx="4816593" cy="2691404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4816592" cy="2691405"/>
            </a:xfrm>
            <a:custGeom>
              <a:avLst/>
              <a:gdLst/>
              <a:ahLst/>
              <a:cxnLst/>
              <a:rect l="l" t="t" r="r" b="b"/>
              <a:pathLst>
                <a:path w="4816592" h="2691405">
                  <a:moveTo>
                    <a:pt x="0" y="0"/>
                  </a:moveTo>
                  <a:lnTo>
                    <a:pt x="4816592" y="0"/>
                  </a:lnTo>
                  <a:lnTo>
                    <a:pt x="4816592" y="2691405"/>
                  </a:lnTo>
                  <a:lnTo>
                    <a:pt x="0" y="2691405"/>
                  </a:lnTo>
                  <a:close/>
                </a:path>
              </a:pathLst>
            </a:custGeom>
            <a:solidFill>
              <a:srgbClr val="0000FF"/>
            </a:solidFill>
          </p:spPr>
          <p:txBody>
            <a:bodyPr/>
            <a:lstStyle/>
            <a:p>
              <a:endParaRPr lang="pt-PT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4816593" cy="272950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0" y="-47627"/>
            <a:ext cx="5433156" cy="5191127"/>
            <a:chOff x="0" y="0"/>
            <a:chExt cx="1430955" cy="1367211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1430955" cy="1367211"/>
            </a:xfrm>
            <a:custGeom>
              <a:avLst/>
              <a:gdLst/>
              <a:ahLst/>
              <a:cxnLst/>
              <a:rect l="l" t="t" r="r" b="b"/>
              <a:pathLst>
                <a:path w="1430955" h="1367211">
                  <a:moveTo>
                    <a:pt x="715477" y="0"/>
                  </a:moveTo>
                  <a:cubicBezTo>
                    <a:pt x="320330" y="0"/>
                    <a:pt x="0" y="306061"/>
                    <a:pt x="0" y="683605"/>
                  </a:cubicBezTo>
                  <a:cubicBezTo>
                    <a:pt x="0" y="1061150"/>
                    <a:pt x="320330" y="1367211"/>
                    <a:pt x="715477" y="1367211"/>
                  </a:cubicBezTo>
                  <a:cubicBezTo>
                    <a:pt x="1110625" y="1367211"/>
                    <a:pt x="1430955" y="1061150"/>
                    <a:pt x="1430955" y="683605"/>
                  </a:cubicBezTo>
                  <a:cubicBezTo>
                    <a:pt x="1430955" y="306061"/>
                    <a:pt x="1110625" y="0"/>
                    <a:pt x="715477" y="0"/>
                  </a:cubicBezTo>
                  <a:close/>
                </a:path>
              </a:pathLst>
            </a:custGeom>
            <a:solidFill>
              <a:srgbClr val="C20018"/>
            </a:solidFill>
          </p:spPr>
          <p:txBody>
            <a:bodyPr/>
            <a:lstStyle/>
            <a:p>
              <a:endParaRPr lang="pt-PT"/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134152" y="90076"/>
              <a:ext cx="1162651" cy="114895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8" name="Group 8"/>
          <p:cNvGrpSpPr/>
          <p:nvPr/>
        </p:nvGrpSpPr>
        <p:grpSpPr>
          <a:xfrm rot="-5400000">
            <a:off x="4031307" y="-1032081"/>
            <a:ext cx="5221946" cy="7298954"/>
            <a:chOff x="0" y="0"/>
            <a:chExt cx="660400" cy="923071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660400" cy="923071"/>
            </a:xfrm>
            <a:custGeom>
              <a:avLst/>
              <a:gdLst/>
              <a:ahLst/>
              <a:cxnLst/>
              <a:rect l="l" t="t" r="r" b="b"/>
              <a:pathLst>
                <a:path w="660400" h="923071">
                  <a:moveTo>
                    <a:pt x="220252" y="19070"/>
                  </a:moveTo>
                  <a:cubicBezTo>
                    <a:pt x="254000" y="7556"/>
                    <a:pt x="292600" y="0"/>
                    <a:pt x="330378" y="0"/>
                  </a:cubicBezTo>
                  <a:cubicBezTo>
                    <a:pt x="368157" y="0"/>
                    <a:pt x="404509" y="6476"/>
                    <a:pt x="438009" y="17990"/>
                  </a:cubicBezTo>
                  <a:cubicBezTo>
                    <a:pt x="438723" y="18350"/>
                    <a:pt x="439435" y="18350"/>
                    <a:pt x="440148" y="18710"/>
                  </a:cubicBezTo>
                  <a:cubicBezTo>
                    <a:pt x="565955" y="64765"/>
                    <a:pt x="658618" y="186379"/>
                    <a:pt x="660400" y="330951"/>
                  </a:cubicBezTo>
                  <a:lnTo>
                    <a:pt x="660400" y="923071"/>
                  </a:lnTo>
                  <a:lnTo>
                    <a:pt x="0" y="923071"/>
                  </a:lnTo>
                  <a:lnTo>
                    <a:pt x="0" y="331391"/>
                  </a:lnTo>
                  <a:cubicBezTo>
                    <a:pt x="1782" y="185660"/>
                    <a:pt x="93019" y="64045"/>
                    <a:pt x="220252" y="19070"/>
                  </a:cubicBezTo>
                  <a:close/>
                </a:path>
              </a:pathLst>
            </a:custGeom>
            <a:solidFill>
              <a:srgbClr val="193275"/>
            </a:solidFill>
          </p:spPr>
          <p:txBody>
            <a:bodyPr/>
            <a:lstStyle/>
            <a:p>
              <a:endParaRPr lang="pt-PT"/>
            </a:p>
          </p:txBody>
        </p:sp>
        <p:sp>
          <p:nvSpPr>
            <p:cNvPr id="10" name="TextBox 10"/>
            <p:cNvSpPr txBox="1"/>
            <p:nvPr/>
          </p:nvSpPr>
          <p:spPr>
            <a:xfrm>
              <a:off x="0" y="88900"/>
              <a:ext cx="660400" cy="83417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1" name="TextBox 11"/>
          <p:cNvSpPr txBox="1"/>
          <p:nvPr/>
        </p:nvSpPr>
        <p:spPr>
          <a:xfrm>
            <a:off x="11370720" y="3803077"/>
            <a:ext cx="4076118" cy="15716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209"/>
              </a:lnSpc>
            </a:pPr>
            <a:r>
              <a:rPr lang="en-US" sz="5175" b="1" spc="36">
                <a:solidFill>
                  <a:srgbClr val="FFFFFF"/>
                </a:solidFill>
                <a:latin typeface="Roboto Bold"/>
                <a:ea typeface="Roboto Bold"/>
                <a:cs typeface="Roboto Bold"/>
                <a:sym typeface="Roboto Bold"/>
              </a:rPr>
              <a:t>PROPOSTA</a:t>
            </a:r>
          </a:p>
          <a:p>
            <a:pPr algn="ctr">
              <a:lnSpc>
                <a:spcPts val="6209"/>
              </a:lnSpc>
            </a:pPr>
            <a:r>
              <a:rPr lang="en-US" sz="5175" b="1" spc="36">
                <a:solidFill>
                  <a:srgbClr val="FFFFFF"/>
                </a:solidFill>
                <a:latin typeface="Roboto Bold"/>
                <a:ea typeface="Roboto Bold"/>
                <a:cs typeface="Roboto Bold"/>
                <a:sym typeface="Roboto Bold"/>
              </a:rPr>
              <a:t>ESPECIAL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9872599" y="6127752"/>
            <a:ext cx="7072360" cy="7905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209"/>
              </a:lnSpc>
            </a:pPr>
            <a:r>
              <a:rPr lang="en-US" sz="5175" b="1" spc="36">
                <a:solidFill>
                  <a:srgbClr val="FFFFFF"/>
                </a:solidFill>
                <a:latin typeface="Roboto Bold"/>
                <a:ea typeface="Roboto Bold"/>
                <a:cs typeface="Roboto Bold"/>
                <a:sym typeface="Roboto Bold"/>
              </a:rPr>
              <a:t>FIFA WORLD CUP 2026</a:t>
            </a:r>
          </a:p>
        </p:txBody>
      </p:sp>
      <p:grpSp>
        <p:nvGrpSpPr>
          <p:cNvPr id="13" name="Group 13"/>
          <p:cNvGrpSpPr/>
          <p:nvPr/>
        </p:nvGrpSpPr>
        <p:grpSpPr>
          <a:xfrm rot="5400000">
            <a:off x="1138379" y="3974296"/>
            <a:ext cx="5221946" cy="7498703"/>
            <a:chOff x="0" y="0"/>
            <a:chExt cx="660400" cy="948333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660400" cy="948333"/>
            </a:xfrm>
            <a:custGeom>
              <a:avLst/>
              <a:gdLst/>
              <a:ahLst/>
              <a:cxnLst/>
              <a:rect l="l" t="t" r="r" b="b"/>
              <a:pathLst>
                <a:path w="660400" h="948333">
                  <a:moveTo>
                    <a:pt x="220252" y="19070"/>
                  </a:moveTo>
                  <a:cubicBezTo>
                    <a:pt x="254000" y="7556"/>
                    <a:pt x="292600" y="0"/>
                    <a:pt x="330378" y="0"/>
                  </a:cubicBezTo>
                  <a:cubicBezTo>
                    <a:pt x="368157" y="0"/>
                    <a:pt x="404509" y="6476"/>
                    <a:pt x="438009" y="17990"/>
                  </a:cubicBezTo>
                  <a:cubicBezTo>
                    <a:pt x="438723" y="18350"/>
                    <a:pt x="439435" y="18350"/>
                    <a:pt x="440148" y="18710"/>
                  </a:cubicBezTo>
                  <a:cubicBezTo>
                    <a:pt x="565955" y="64765"/>
                    <a:pt x="658618" y="186379"/>
                    <a:pt x="660400" y="331513"/>
                  </a:cubicBezTo>
                  <a:lnTo>
                    <a:pt x="660400" y="948333"/>
                  </a:lnTo>
                  <a:lnTo>
                    <a:pt x="0" y="948333"/>
                  </a:lnTo>
                  <a:lnTo>
                    <a:pt x="0" y="331970"/>
                  </a:lnTo>
                  <a:cubicBezTo>
                    <a:pt x="1782" y="185660"/>
                    <a:pt x="93019" y="64045"/>
                    <a:pt x="220252" y="19070"/>
                  </a:cubicBezTo>
                  <a:close/>
                </a:path>
              </a:pathLst>
            </a:custGeom>
            <a:solidFill>
              <a:srgbClr val="0A0094"/>
            </a:solidFill>
          </p:spPr>
          <p:txBody>
            <a:bodyPr/>
            <a:lstStyle/>
            <a:p>
              <a:endParaRPr lang="pt-PT"/>
            </a:p>
          </p:txBody>
        </p:sp>
        <p:sp>
          <p:nvSpPr>
            <p:cNvPr id="15" name="TextBox 15"/>
            <p:cNvSpPr txBox="1"/>
            <p:nvPr/>
          </p:nvSpPr>
          <p:spPr>
            <a:xfrm>
              <a:off x="0" y="88900"/>
              <a:ext cx="660400" cy="85943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6" name="Group 16"/>
          <p:cNvGrpSpPr/>
          <p:nvPr/>
        </p:nvGrpSpPr>
        <p:grpSpPr>
          <a:xfrm rot="5400000">
            <a:off x="6452902" y="6074420"/>
            <a:ext cx="4990558" cy="3298454"/>
            <a:chOff x="0" y="0"/>
            <a:chExt cx="631137" cy="417143"/>
          </a:xfrm>
        </p:grpSpPr>
        <p:sp>
          <p:nvSpPr>
            <p:cNvPr id="17" name="Freeform 17"/>
            <p:cNvSpPr/>
            <p:nvPr/>
          </p:nvSpPr>
          <p:spPr>
            <a:xfrm>
              <a:off x="0" y="0"/>
              <a:ext cx="631137" cy="417143"/>
            </a:xfrm>
            <a:custGeom>
              <a:avLst/>
              <a:gdLst/>
              <a:ahLst/>
              <a:cxnLst/>
              <a:rect l="l" t="t" r="r" b="b"/>
              <a:pathLst>
                <a:path w="631137" h="417143">
                  <a:moveTo>
                    <a:pt x="210493" y="19070"/>
                  </a:moveTo>
                  <a:cubicBezTo>
                    <a:pt x="242745" y="7556"/>
                    <a:pt x="279635" y="0"/>
                    <a:pt x="315739" y="0"/>
                  </a:cubicBezTo>
                  <a:cubicBezTo>
                    <a:pt x="351843" y="0"/>
                    <a:pt x="386585" y="6476"/>
                    <a:pt x="418601" y="17990"/>
                  </a:cubicBezTo>
                  <a:cubicBezTo>
                    <a:pt x="419283" y="18350"/>
                    <a:pt x="419964" y="18350"/>
                    <a:pt x="420644" y="18710"/>
                  </a:cubicBezTo>
                  <a:cubicBezTo>
                    <a:pt x="540877" y="64765"/>
                    <a:pt x="629434" y="186379"/>
                    <a:pt x="631137" y="319713"/>
                  </a:cubicBezTo>
                  <a:lnTo>
                    <a:pt x="631137" y="417143"/>
                  </a:lnTo>
                  <a:lnTo>
                    <a:pt x="0" y="417143"/>
                  </a:lnTo>
                  <a:lnTo>
                    <a:pt x="0" y="319786"/>
                  </a:lnTo>
                  <a:cubicBezTo>
                    <a:pt x="1703" y="185660"/>
                    <a:pt x="88897" y="64045"/>
                    <a:pt x="210493" y="19070"/>
                  </a:cubicBezTo>
                  <a:close/>
                </a:path>
              </a:pathLst>
            </a:custGeom>
            <a:solidFill>
              <a:srgbClr val="0A0094"/>
            </a:solidFill>
          </p:spPr>
          <p:txBody>
            <a:bodyPr/>
            <a:lstStyle/>
            <a:p>
              <a:endParaRPr lang="pt-PT"/>
            </a:p>
          </p:txBody>
        </p:sp>
        <p:sp>
          <p:nvSpPr>
            <p:cNvPr id="18" name="TextBox 18"/>
            <p:cNvSpPr txBox="1"/>
            <p:nvPr/>
          </p:nvSpPr>
          <p:spPr>
            <a:xfrm>
              <a:off x="0" y="88900"/>
              <a:ext cx="631137" cy="32824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9" name="Group 19"/>
          <p:cNvGrpSpPr/>
          <p:nvPr/>
        </p:nvGrpSpPr>
        <p:grpSpPr>
          <a:xfrm rot="5400000">
            <a:off x="8918335" y="917335"/>
            <a:ext cx="10287000" cy="8452330"/>
            <a:chOff x="0" y="0"/>
            <a:chExt cx="1300959" cy="1068935"/>
          </a:xfrm>
        </p:grpSpPr>
        <p:sp>
          <p:nvSpPr>
            <p:cNvPr id="20" name="Freeform 20"/>
            <p:cNvSpPr/>
            <p:nvPr/>
          </p:nvSpPr>
          <p:spPr>
            <a:xfrm>
              <a:off x="0" y="0"/>
              <a:ext cx="1300958" cy="1068935"/>
            </a:xfrm>
            <a:custGeom>
              <a:avLst/>
              <a:gdLst/>
              <a:ahLst/>
              <a:cxnLst/>
              <a:rect l="l" t="t" r="r" b="b"/>
              <a:pathLst>
                <a:path w="1300958" h="1068935">
                  <a:moveTo>
                    <a:pt x="433887" y="19070"/>
                  </a:moveTo>
                  <a:cubicBezTo>
                    <a:pt x="500369" y="7556"/>
                    <a:pt x="576410" y="0"/>
                    <a:pt x="650830" y="0"/>
                  </a:cubicBezTo>
                  <a:cubicBezTo>
                    <a:pt x="725252" y="0"/>
                    <a:pt x="796865" y="6476"/>
                    <a:pt x="862858" y="17990"/>
                  </a:cubicBezTo>
                  <a:cubicBezTo>
                    <a:pt x="864264" y="18350"/>
                    <a:pt x="865668" y="18350"/>
                    <a:pt x="867071" y="18710"/>
                  </a:cubicBezTo>
                  <a:cubicBezTo>
                    <a:pt x="1114906" y="64765"/>
                    <a:pt x="1297448" y="186379"/>
                    <a:pt x="1300958" y="334191"/>
                  </a:cubicBezTo>
                  <a:lnTo>
                    <a:pt x="1300958" y="1068935"/>
                  </a:lnTo>
                  <a:lnTo>
                    <a:pt x="0" y="1068935"/>
                  </a:lnTo>
                  <a:lnTo>
                    <a:pt x="0" y="334737"/>
                  </a:lnTo>
                  <a:cubicBezTo>
                    <a:pt x="3510" y="185660"/>
                    <a:pt x="183244" y="64045"/>
                    <a:pt x="433887" y="19070"/>
                  </a:cubicBezTo>
                  <a:close/>
                </a:path>
              </a:pathLst>
            </a:custGeom>
            <a:solidFill>
              <a:srgbClr val="193275"/>
            </a:solidFill>
          </p:spPr>
          <p:txBody>
            <a:bodyPr/>
            <a:lstStyle/>
            <a:p>
              <a:endParaRPr lang="pt-PT"/>
            </a:p>
          </p:txBody>
        </p:sp>
        <p:sp>
          <p:nvSpPr>
            <p:cNvPr id="21" name="TextBox 21"/>
            <p:cNvSpPr txBox="1"/>
            <p:nvPr/>
          </p:nvSpPr>
          <p:spPr>
            <a:xfrm>
              <a:off x="0" y="88900"/>
              <a:ext cx="1300959" cy="98003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22" name="Freeform 22"/>
          <p:cNvSpPr/>
          <p:nvPr/>
        </p:nvSpPr>
        <p:spPr>
          <a:xfrm>
            <a:off x="3049140" y="615428"/>
            <a:ext cx="4093306" cy="851498"/>
          </a:xfrm>
          <a:custGeom>
            <a:avLst/>
            <a:gdLst/>
            <a:ahLst/>
            <a:cxnLst/>
            <a:rect l="l" t="t" r="r" b="b"/>
            <a:pathLst>
              <a:path w="4093306" h="851498">
                <a:moveTo>
                  <a:pt x="0" y="0"/>
                </a:moveTo>
                <a:lnTo>
                  <a:pt x="4093306" y="0"/>
                </a:lnTo>
                <a:lnTo>
                  <a:pt x="4093306" y="851498"/>
                </a:lnTo>
                <a:lnTo>
                  <a:pt x="0" y="851498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26483" t="-141633" r="-23352" b="-163529"/>
            </a:stretch>
          </a:blipFill>
        </p:spPr>
        <p:txBody>
          <a:bodyPr/>
          <a:lstStyle/>
          <a:p>
            <a:endParaRPr lang="pt-PT"/>
          </a:p>
        </p:txBody>
      </p:sp>
      <p:sp>
        <p:nvSpPr>
          <p:cNvPr id="23" name="Freeform 23"/>
          <p:cNvSpPr/>
          <p:nvPr/>
        </p:nvSpPr>
        <p:spPr>
          <a:xfrm>
            <a:off x="1028700" y="615428"/>
            <a:ext cx="1689948" cy="2529540"/>
          </a:xfrm>
          <a:custGeom>
            <a:avLst/>
            <a:gdLst/>
            <a:ahLst/>
            <a:cxnLst/>
            <a:rect l="l" t="t" r="r" b="b"/>
            <a:pathLst>
              <a:path w="1689948" h="2529540">
                <a:moveTo>
                  <a:pt x="0" y="0"/>
                </a:moveTo>
                <a:lnTo>
                  <a:pt x="1689948" y="0"/>
                </a:lnTo>
                <a:lnTo>
                  <a:pt x="1689948" y="2529540"/>
                </a:lnTo>
                <a:lnTo>
                  <a:pt x="0" y="252954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pt-PT"/>
          </a:p>
        </p:txBody>
      </p:sp>
      <p:sp>
        <p:nvSpPr>
          <p:cNvPr id="24" name="Freeform 24"/>
          <p:cNvSpPr/>
          <p:nvPr/>
        </p:nvSpPr>
        <p:spPr>
          <a:xfrm>
            <a:off x="7466296" y="801809"/>
            <a:ext cx="2837841" cy="579393"/>
          </a:xfrm>
          <a:custGeom>
            <a:avLst/>
            <a:gdLst/>
            <a:ahLst/>
            <a:cxnLst/>
            <a:rect l="l" t="t" r="r" b="b"/>
            <a:pathLst>
              <a:path w="2837841" h="579393">
                <a:moveTo>
                  <a:pt x="0" y="0"/>
                </a:moveTo>
                <a:lnTo>
                  <a:pt x="2837841" y="0"/>
                </a:lnTo>
                <a:lnTo>
                  <a:pt x="2837841" y="579392"/>
                </a:lnTo>
                <a:lnTo>
                  <a:pt x="0" y="579392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pt-PT"/>
          </a:p>
        </p:txBody>
      </p:sp>
      <p:pic>
        <p:nvPicPr>
          <p:cNvPr id="25" name="Picture 2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4165" y="1023650"/>
            <a:ext cx="14154110" cy="9382602"/>
          </a:xfrm>
          <a:prstGeom prst="rect">
            <a:avLst/>
          </a:prstGeom>
        </p:spPr>
      </p:pic>
      <p:pic>
        <p:nvPicPr>
          <p:cNvPr id="26" name="Picture 2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416096" y="3902499"/>
            <a:ext cx="3306773" cy="5791013"/>
          </a:xfrm>
          <a:prstGeom prst="rect">
            <a:avLst/>
          </a:prstGeom>
        </p:spPr>
      </p:pic>
      <p:grpSp>
        <p:nvGrpSpPr>
          <p:cNvPr id="27" name="Group 27"/>
          <p:cNvGrpSpPr/>
          <p:nvPr/>
        </p:nvGrpSpPr>
        <p:grpSpPr>
          <a:xfrm rot="5400000">
            <a:off x="13889053" y="6493341"/>
            <a:ext cx="611463" cy="535030"/>
            <a:chOff x="0" y="0"/>
            <a:chExt cx="812800" cy="711200"/>
          </a:xfrm>
        </p:grpSpPr>
        <p:sp>
          <p:nvSpPr>
            <p:cNvPr id="28" name="Freeform 28"/>
            <p:cNvSpPr/>
            <p:nvPr/>
          </p:nvSpPr>
          <p:spPr>
            <a:xfrm>
              <a:off x="0" y="0"/>
              <a:ext cx="812800" cy="711200"/>
            </a:xfrm>
            <a:custGeom>
              <a:avLst/>
              <a:gdLst/>
              <a:ahLst/>
              <a:cxnLst/>
              <a:rect l="l" t="t" r="r" b="b"/>
              <a:pathLst>
                <a:path w="812800" h="711200">
                  <a:moveTo>
                    <a:pt x="406400" y="0"/>
                  </a:moveTo>
                  <a:lnTo>
                    <a:pt x="812800" y="711200"/>
                  </a:lnTo>
                  <a:lnTo>
                    <a:pt x="0" y="711200"/>
                  </a:lnTo>
                  <a:lnTo>
                    <a:pt x="406400" y="0"/>
                  </a:lnTo>
                  <a:close/>
                </a:path>
              </a:pathLst>
            </a:custGeom>
            <a:solidFill>
              <a:srgbClr val="F3AC26"/>
            </a:solidFill>
          </p:spPr>
          <p:txBody>
            <a:bodyPr/>
            <a:lstStyle/>
            <a:p>
              <a:endParaRPr lang="pt-PT"/>
            </a:p>
          </p:txBody>
        </p:sp>
        <p:sp>
          <p:nvSpPr>
            <p:cNvPr id="29" name="TextBox 29"/>
            <p:cNvSpPr txBox="1"/>
            <p:nvPr/>
          </p:nvSpPr>
          <p:spPr>
            <a:xfrm>
              <a:off x="127000" y="292100"/>
              <a:ext cx="558800" cy="3683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30" name="AutoShape 30"/>
          <p:cNvSpPr/>
          <p:nvPr/>
        </p:nvSpPr>
        <p:spPr>
          <a:xfrm>
            <a:off x="10291757" y="3098227"/>
            <a:ext cx="3133829" cy="0"/>
          </a:xfrm>
          <a:prstGeom prst="line">
            <a:avLst/>
          </a:prstGeom>
          <a:ln w="38100" cap="flat">
            <a:solidFill>
              <a:srgbClr val="000000"/>
            </a:solidFill>
            <a:prstDash val="solid"/>
            <a:headEnd type="none" w="sm" len="sm"/>
            <a:tailEnd type="triangle" w="lg" len="med"/>
          </a:ln>
        </p:spPr>
        <p:txBody>
          <a:bodyPr/>
          <a:lstStyle/>
          <a:p>
            <a:endParaRPr lang="pt-PT"/>
          </a:p>
        </p:txBody>
      </p:sp>
      <p:pic>
        <p:nvPicPr>
          <p:cNvPr id="31" name="Picture 3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4966558" y="3904803"/>
            <a:ext cx="3290982" cy="5763358"/>
          </a:xfrm>
          <a:prstGeom prst="rect">
            <a:avLst/>
          </a:prstGeom>
        </p:spPr>
      </p:pic>
      <p:sp>
        <p:nvSpPr>
          <p:cNvPr id="32" name="TextBox 32"/>
          <p:cNvSpPr txBox="1"/>
          <p:nvPr/>
        </p:nvSpPr>
        <p:spPr>
          <a:xfrm>
            <a:off x="3049140" y="1419301"/>
            <a:ext cx="10359640" cy="42423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513"/>
              </a:lnSpc>
              <a:spcBef>
                <a:spcPct val="0"/>
              </a:spcBef>
            </a:pPr>
            <a:r>
              <a:rPr lang="en-US" sz="2509" b="1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DIGITAL | PATROCÍNIO TRANSMISSÕES EM DIRETO RTP PLAY</a:t>
            </a:r>
          </a:p>
        </p:txBody>
      </p:sp>
      <p:sp>
        <p:nvSpPr>
          <p:cNvPr id="33" name="TextBox 33"/>
          <p:cNvSpPr txBox="1"/>
          <p:nvPr/>
        </p:nvSpPr>
        <p:spPr>
          <a:xfrm>
            <a:off x="13668766" y="2790254"/>
            <a:ext cx="1134176" cy="55879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635"/>
              </a:lnSpc>
              <a:spcBef>
                <a:spcPct val="0"/>
              </a:spcBef>
            </a:pPr>
            <a:r>
              <a:rPr lang="en-US" sz="3311" b="1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Skin</a:t>
            </a:r>
          </a:p>
        </p:txBody>
      </p:sp>
      <p:sp>
        <p:nvSpPr>
          <p:cNvPr id="34" name="TextBox 34"/>
          <p:cNvSpPr txBox="1"/>
          <p:nvPr/>
        </p:nvSpPr>
        <p:spPr>
          <a:xfrm>
            <a:off x="7902682" y="6099177"/>
            <a:ext cx="2090997" cy="35594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955"/>
              </a:lnSpc>
              <a:spcBef>
                <a:spcPct val="0"/>
              </a:spcBef>
            </a:pPr>
            <a:r>
              <a:rPr lang="en-US" sz="2111" b="1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Pré-roll vídeo</a:t>
            </a:r>
          </a:p>
        </p:txBody>
      </p:sp>
      <p:sp>
        <p:nvSpPr>
          <p:cNvPr id="35" name="TextBox 35"/>
          <p:cNvSpPr txBox="1"/>
          <p:nvPr/>
        </p:nvSpPr>
        <p:spPr>
          <a:xfrm>
            <a:off x="13190356" y="5940254"/>
            <a:ext cx="2090997" cy="35594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955"/>
              </a:lnSpc>
              <a:spcBef>
                <a:spcPct val="0"/>
              </a:spcBef>
            </a:pPr>
            <a:r>
              <a:rPr lang="en-US" sz="2111" b="1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Pré-roll audio</a:t>
            </a:r>
          </a:p>
        </p:txBody>
      </p:sp>
      <p:sp>
        <p:nvSpPr>
          <p:cNvPr id="36" name="TextBox 36"/>
          <p:cNvSpPr txBox="1"/>
          <p:nvPr/>
        </p:nvSpPr>
        <p:spPr>
          <a:xfrm>
            <a:off x="15686263" y="5676851"/>
            <a:ext cx="2090997" cy="35594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955"/>
              </a:lnSpc>
              <a:spcBef>
                <a:spcPct val="0"/>
              </a:spcBef>
            </a:pPr>
            <a:r>
              <a:rPr lang="en-US" sz="2111" b="1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Pré-roll vídeo</a:t>
            </a:r>
          </a:p>
        </p:txBody>
      </p:sp>
      <p:sp>
        <p:nvSpPr>
          <p:cNvPr id="37" name="TextBox 37"/>
          <p:cNvSpPr txBox="1"/>
          <p:nvPr/>
        </p:nvSpPr>
        <p:spPr>
          <a:xfrm>
            <a:off x="15686263" y="4784916"/>
            <a:ext cx="1862359" cy="35858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961"/>
              </a:lnSpc>
              <a:spcBef>
                <a:spcPct val="0"/>
              </a:spcBef>
            </a:pPr>
            <a:r>
              <a:rPr lang="en-US" sz="2115" b="1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Leaderboard</a:t>
            </a:r>
          </a:p>
        </p:txBody>
      </p:sp>
      <p:sp>
        <p:nvSpPr>
          <p:cNvPr id="38" name="Freeform 38"/>
          <p:cNvSpPr/>
          <p:nvPr/>
        </p:nvSpPr>
        <p:spPr>
          <a:xfrm>
            <a:off x="11400851" y="9593992"/>
            <a:ext cx="1680827" cy="343169"/>
          </a:xfrm>
          <a:custGeom>
            <a:avLst/>
            <a:gdLst/>
            <a:ahLst/>
            <a:cxnLst/>
            <a:rect l="l" t="t" r="r" b="b"/>
            <a:pathLst>
              <a:path w="1680827" h="343169">
                <a:moveTo>
                  <a:pt x="0" y="0"/>
                </a:moveTo>
                <a:lnTo>
                  <a:pt x="1680828" y="0"/>
                </a:lnTo>
                <a:lnTo>
                  <a:pt x="1680828" y="343169"/>
                </a:lnTo>
                <a:lnTo>
                  <a:pt x="0" y="343169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pt-PT"/>
          </a:p>
        </p:txBody>
      </p:sp>
      <p:sp>
        <p:nvSpPr>
          <p:cNvPr id="39" name="Freeform 39"/>
          <p:cNvSpPr/>
          <p:nvPr/>
        </p:nvSpPr>
        <p:spPr>
          <a:xfrm>
            <a:off x="6107940" y="9478020"/>
            <a:ext cx="2377982" cy="494673"/>
          </a:xfrm>
          <a:custGeom>
            <a:avLst/>
            <a:gdLst/>
            <a:ahLst/>
            <a:cxnLst/>
            <a:rect l="l" t="t" r="r" b="b"/>
            <a:pathLst>
              <a:path w="2377982" h="494673">
                <a:moveTo>
                  <a:pt x="0" y="0"/>
                </a:moveTo>
                <a:lnTo>
                  <a:pt x="2377982" y="0"/>
                </a:lnTo>
                <a:lnTo>
                  <a:pt x="2377982" y="494672"/>
                </a:lnTo>
                <a:lnTo>
                  <a:pt x="0" y="49467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26483" t="-141633" r="-23352" b="-163529"/>
            </a:stretch>
          </a:blipFill>
        </p:spPr>
        <p:txBody>
          <a:bodyPr/>
          <a:lstStyle/>
          <a:p>
            <a:endParaRPr lang="pt-PT"/>
          </a:p>
        </p:txBody>
      </p:sp>
      <p:sp>
        <p:nvSpPr>
          <p:cNvPr id="40" name="Freeform 40"/>
          <p:cNvSpPr/>
          <p:nvPr/>
        </p:nvSpPr>
        <p:spPr>
          <a:xfrm>
            <a:off x="8485922" y="9518791"/>
            <a:ext cx="2635736" cy="493571"/>
          </a:xfrm>
          <a:custGeom>
            <a:avLst/>
            <a:gdLst/>
            <a:ahLst/>
            <a:cxnLst/>
            <a:rect l="l" t="t" r="r" b="b"/>
            <a:pathLst>
              <a:path w="2635736" h="493571">
                <a:moveTo>
                  <a:pt x="0" y="0"/>
                </a:moveTo>
                <a:lnTo>
                  <a:pt x="2635736" y="0"/>
                </a:lnTo>
                <a:lnTo>
                  <a:pt x="2635736" y="493572"/>
                </a:lnTo>
                <a:lnTo>
                  <a:pt x="0" y="493572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-21048" t="-162319" r="-24759" b="-175664"/>
            </a:stretch>
          </a:blipFill>
        </p:spPr>
        <p:txBody>
          <a:bodyPr/>
          <a:lstStyle/>
          <a:p>
            <a:endParaRPr lang="pt-PT"/>
          </a:p>
        </p:txBody>
      </p:sp>
      <p:sp>
        <p:nvSpPr>
          <p:cNvPr id="41" name="Freeform 41"/>
          <p:cNvSpPr/>
          <p:nvPr/>
        </p:nvSpPr>
        <p:spPr>
          <a:xfrm>
            <a:off x="3854311" y="9464449"/>
            <a:ext cx="1771232" cy="472712"/>
          </a:xfrm>
          <a:custGeom>
            <a:avLst/>
            <a:gdLst/>
            <a:ahLst/>
            <a:cxnLst/>
            <a:rect l="l" t="t" r="r" b="b"/>
            <a:pathLst>
              <a:path w="1771232" h="472712">
                <a:moveTo>
                  <a:pt x="0" y="0"/>
                </a:moveTo>
                <a:lnTo>
                  <a:pt x="1771232" y="0"/>
                </a:lnTo>
                <a:lnTo>
                  <a:pt x="1771232" y="472712"/>
                </a:lnTo>
                <a:lnTo>
                  <a:pt x="0" y="472712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l="-22285" t="-88953" r="-22927" b="-117107"/>
            </a:stretch>
          </a:blipFill>
        </p:spPr>
        <p:txBody>
          <a:bodyPr/>
          <a:lstStyle/>
          <a:p>
            <a:endParaRPr lang="pt-PT"/>
          </a:p>
        </p:txBody>
      </p:sp>
      <p:sp>
        <p:nvSpPr>
          <p:cNvPr id="42" name="Freeform 42"/>
          <p:cNvSpPr/>
          <p:nvPr/>
        </p:nvSpPr>
        <p:spPr>
          <a:xfrm>
            <a:off x="14224527" y="9609482"/>
            <a:ext cx="1591661" cy="370381"/>
          </a:xfrm>
          <a:custGeom>
            <a:avLst/>
            <a:gdLst/>
            <a:ahLst/>
            <a:cxnLst/>
            <a:rect l="l" t="t" r="r" b="b"/>
            <a:pathLst>
              <a:path w="1591661" h="370381">
                <a:moveTo>
                  <a:pt x="0" y="0"/>
                </a:moveTo>
                <a:lnTo>
                  <a:pt x="1591661" y="0"/>
                </a:lnTo>
                <a:lnTo>
                  <a:pt x="1591661" y="370381"/>
                </a:lnTo>
                <a:lnTo>
                  <a:pt x="0" y="370381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 l="-73167" t="-193793" r="-20712" b="-174867"/>
            </a:stretch>
          </a:blipFill>
        </p:spPr>
        <p:txBody>
          <a:bodyPr/>
          <a:lstStyle/>
          <a:p>
            <a:endParaRPr lang="pt-PT"/>
          </a:p>
        </p:txBody>
      </p:sp>
      <p:sp>
        <p:nvSpPr>
          <p:cNvPr id="43" name="Freeform 43"/>
          <p:cNvSpPr/>
          <p:nvPr/>
        </p:nvSpPr>
        <p:spPr>
          <a:xfrm>
            <a:off x="13419842" y="9609482"/>
            <a:ext cx="779061" cy="336544"/>
          </a:xfrm>
          <a:custGeom>
            <a:avLst/>
            <a:gdLst/>
            <a:ahLst/>
            <a:cxnLst/>
            <a:rect l="l" t="t" r="r" b="b"/>
            <a:pathLst>
              <a:path w="779061" h="336544">
                <a:moveTo>
                  <a:pt x="0" y="0"/>
                </a:moveTo>
                <a:lnTo>
                  <a:pt x="779061" y="0"/>
                </a:lnTo>
                <a:lnTo>
                  <a:pt x="779061" y="336544"/>
                </a:lnTo>
                <a:lnTo>
                  <a:pt x="0" y="336544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r="-115750" b="-1968"/>
            </a:stretch>
          </a:blipFill>
        </p:spPr>
        <p:txBody>
          <a:bodyPr/>
          <a:lstStyle/>
          <a:p>
            <a:endParaRPr lang="pt-PT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0"/>
            <a:ext cx="18288000" cy="10218926"/>
            <a:chOff x="0" y="0"/>
            <a:chExt cx="4816593" cy="2691404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4816592" cy="2691405"/>
            </a:xfrm>
            <a:custGeom>
              <a:avLst/>
              <a:gdLst/>
              <a:ahLst/>
              <a:cxnLst/>
              <a:rect l="l" t="t" r="r" b="b"/>
              <a:pathLst>
                <a:path w="4816592" h="2691405">
                  <a:moveTo>
                    <a:pt x="0" y="0"/>
                  </a:moveTo>
                  <a:lnTo>
                    <a:pt x="4816592" y="0"/>
                  </a:lnTo>
                  <a:lnTo>
                    <a:pt x="4816592" y="2691405"/>
                  </a:lnTo>
                  <a:lnTo>
                    <a:pt x="0" y="2691405"/>
                  </a:lnTo>
                  <a:close/>
                </a:path>
              </a:pathLst>
            </a:custGeom>
            <a:solidFill>
              <a:srgbClr val="0000FF"/>
            </a:solidFill>
          </p:spPr>
          <p:txBody>
            <a:bodyPr/>
            <a:lstStyle/>
            <a:p>
              <a:endParaRPr lang="pt-PT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4816593" cy="272950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0" y="-47627"/>
            <a:ext cx="5433156" cy="5191127"/>
            <a:chOff x="0" y="0"/>
            <a:chExt cx="1430955" cy="1367211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1430955" cy="1367211"/>
            </a:xfrm>
            <a:custGeom>
              <a:avLst/>
              <a:gdLst/>
              <a:ahLst/>
              <a:cxnLst/>
              <a:rect l="l" t="t" r="r" b="b"/>
              <a:pathLst>
                <a:path w="1430955" h="1367211">
                  <a:moveTo>
                    <a:pt x="715477" y="0"/>
                  </a:moveTo>
                  <a:cubicBezTo>
                    <a:pt x="320330" y="0"/>
                    <a:pt x="0" y="306061"/>
                    <a:pt x="0" y="683605"/>
                  </a:cubicBezTo>
                  <a:cubicBezTo>
                    <a:pt x="0" y="1061150"/>
                    <a:pt x="320330" y="1367211"/>
                    <a:pt x="715477" y="1367211"/>
                  </a:cubicBezTo>
                  <a:cubicBezTo>
                    <a:pt x="1110625" y="1367211"/>
                    <a:pt x="1430955" y="1061150"/>
                    <a:pt x="1430955" y="683605"/>
                  </a:cubicBezTo>
                  <a:cubicBezTo>
                    <a:pt x="1430955" y="306061"/>
                    <a:pt x="1110625" y="0"/>
                    <a:pt x="715477" y="0"/>
                  </a:cubicBezTo>
                  <a:close/>
                </a:path>
              </a:pathLst>
            </a:custGeom>
            <a:solidFill>
              <a:srgbClr val="C20018"/>
            </a:solidFill>
          </p:spPr>
          <p:txBody>
            <a:bodyPr/>
            <a:lstStyle/>
            <a:p>
              <a:endParaRPr lang="pt-PT"/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134152" y="90076"/>
              <a:ext cx="1162651" cy="114895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8" name="Group 8"/>
          <p:cNvGrpSpPr/>
          <p:nvPr/>
        </p:nvGrpSpPr>
        <p:grpSpPr>
          <a:xfrm rot="-5400000">
            <a:off x="4087644" y="-1032081"/>
            <a:ext cx="5221946" cy="7298954"/>
            <a:chOff x="0" y="0"/>
            <a:chExt cx="660400" cy="923071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660400" cy="923071"/>
            </a:xfrm>
            <a:custGeom>
              <a:avLst/>
              <a:gdLst/>
              <a:ahLst/>
              <a:cxnLst/>
              <a:rect l="l" t="t" r="r" b="b"/>
              <a:pathLst>
                <a:path w="660400" h="923071">
                  <a:moveTo>
                    <a:pt x="220252" y="19070"/>
                  </a:moveTo>
                  <a:cubicBezTo>
                    <a:pt x="254000" y="7556"/>
                    <a:pt x="292600" y="0"/>
                    <a:pt x="330378" y="0"/>
                  </a:cubicBezTo>
                  <a:cubicBezTo>
                    <a:pt x="368157" y="0"/>
                    <a:pt x="404509" y="6476"/>
                    <a:pt x="438009" y="17990"/>
                  </a:cubicBezTo>
                  <a:cubicBezTo>
                    <a:pt x="438723" y="18350"/>
                    <a:pt x="439435" y="18350"/>
                    <a:pt x="440148" y="18710"/>
                  </a:cubicBezTo>
                  <a:cubicBezTo>
                    <a:pt x="565955" y="64765"/>
                    <a:pt x="658618" y="186379"/>
                    <a:pt x="660400" y="330951"/>
                  </a:cubicBezTo>
                  <a:lnTo>
                    <a:pt x="660400" y="923071"/>
                  </a:lnTo>
                  <a:lnTo>
                    <a:pt x="0" y="923071"/>
                  </a:lnTo>
                  <a:lnTo>
                    <a:pt x="0" y="331391"/>
                  </a:lnTo>
                  <a:cubicBezTo>
                    <a:pt x="1782" y="185660"/>
                    <a:pt x="93019" y="64045"/>
                    <a:pt x="220252" y="19070"/>
                  </a:cubicBezTo>
                  <a:close/>
                </a:path>
              </a:pathLst>
            </a:custGeom>
            <a:solidFill>
              <a:srgbClr val="193275"/>
            </a:solidFill>
          </p:spPr>
          <p:txBody>
            <a:bodyPr/>
            <a:lstStyle/>
            <a:p>
              <a:endParaRPr lang="pt-PT"/>
            </a:p>
          </p:txBody>
        </p:sp>
        <p:sp>
          <p:nvSpPr>
            <p:cNvPr id="10" name="TextBox 10"/>
            <p:cNvSpPr txBox="1"/>
            <p:nvPr/>
          </p:nvSpPr>
          <p:spPr>
            <a:xfrm>
              <a:off x="0" y="88900"/>
              <a:ext cx="660400" cy="83417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1" name="TextBox 11"/>
          <p:cNvSpPr txBox="1"/>
          <p:nvPr/>
        </p:nvSpPr>
        <p:spPr>
          <a:xfrm>
            <a:off x="11370720" y="3803077"/>
            <a:ext cx="4076118" cy="15716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209"/>
              </a:lnSpc>
            </a:pPr>
            <a:r>
              <a:rPr lang="en-US" sz="5175" b="1" spc="36">
                <a:solidFill>
                  <a:srgbClr val="FFFFFF"/>
                </a:solidFill>
                <a:latin typeface="Roboto Bold"/>
                <a:ea typeface="Roboto Bold"/>
                <a:cs typeface="Roboto Bold"/>
                <a:sym typeface="Roboto Bold"/>
              </a:rPr>
              <a:t>PROPOSTA</a:t>
            </a:r>
          </a:p>
          <a:p>
            <a:pPr algn="ctr">
              <a:lnSpc>
                <a:spcPts val="6209"/>
              </a:lnSpc>
            </a:pPr>
            <a:r>
              <a:rPr lang="en-US" sz="5175" b="1" spc="36">
                <a:solidFill>
                  <a:srgbClr val="FFFFFF"/>
                </a:solidFill>
                <a:latin typeface="Roboto Bold"/>
                <a:ea typeface="Roboto Bold"/>
                <a:cs typeface="Roboto Bold"/>
                <a:sym typeface="Roboto Bold"/>
              </a:rPr>
              <a:t>ESPECIAL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9872599" y="6127752"/>
            <a:ext cx="7072360" cy="7905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209"/>
              </a:lnSpc>
            </a:pPr>
            <a:r>
              <a:rPr lang="en-US" sz="5175" b="1" spc="36">
                <a:solidFill>
                  <a:srgbClr val="FFFFFF"/>
                </a:solidFill>
                <a:latin typeface="Roboto Bold"/>
                <a:ea typeface="Roboto Bold"/>
                <a:cs typeface="Roboto Bold"/>
                <a:sym typeface="Roboto Bold"/>
              </a:rPr>
              <a:t>FIFA WORLD CUP 2026</a:t>
            </a:r>
          </a:p>
        </p:txBody>
      </p:sp>
      <p:grpSp>
        <p:nvGrpSpPr>
          <p:cNvPr id="13" name="Group 13"/>
          <p:cNvGrpSpPr/>
          <p:nvPr/>
        </p:nvGrpSpPr>
        <p:grpSpPr>
          <a:xfrm rot="5400000">
            <a:off x="1138379" y="3974296"/>
            <a:ext cx="5221946" cy="7498703"/>
            <a:chOff x="0" y="0"/>
            <a:chExt cx="660400" cy="948333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660400" cy="948333"/>
            </a:xfrm>
            <a:custGeom>
              <a:avLst/>
              <a:gdLst/>
              <a:ahLst/>
              <a:cxnLst/>
              <a:rect l="l" t="t" r="r" b="b"/>
              <a:pathLst>
                <a:path w="660400" h="948333">
                  <a:moveTo>
                    <a:pt x="220252" y="19070"/>
                  </a:moveTo>
                  <a:cubicBezTo>
                    <a:pt x="254000" y="7556"/>
                    <a:pt x="292600" y="0"/>
                    <a:pt x="330378" y="0"/>
                  </a:cubicBezTo>
                  <a:cubicBezTo>
                    <a:pt x="368157" y="0"/>
                    <a:pt x="404509" y="6476"/>
                    <a:pt x="438009" y="17990"/>
                  </a:cubicBezTo>
                  <a:cubicBezTo>
                    <a:pt x="438723" y="18350"/>
                    <a:pt x="439435" y="18350"/>
                    <a:pt x="440148" y="18710"/>
                  </a:cubicBezTo>
                  <a:cubicBezTo>
                    <a:pt x="565955" y="64765"/>
                    <a:pt x="658618" y="186379"/>
                    <a:pt x="660400" y="331513"/>
                  </a:cubicBezTo>
                  <a:lnTo>
                    <a:pt x="660400" y="948333"/>
                  </a:lnTo>
                  <a:lnTo>
                    <a:pt x="0" y="948333"/>
                  </a:lnTo>
                  <a:lnTo>
                    <a:pt x="0" y="331970"/>
                  </a:lnTo>
                  <a:cubicBezTo>
                    <a:pt x="1782" y="185660"/>
                    <a:pt x="93019" y="64045"/>
                    <a:pt x="220252" y="19070"/>
                  </a:cubicBezTo>
                  <a:close/>
                </a:path>
              </a:pathLst>
            </a:custGeom>
            <a:solidFill>
              <a:srgbClr val="0A0094"/>
            </a:solidFill>
          </p:spPr>
          <p:txBody>
            <a:bodyPr/>
            <a:lstStyle/>
            <a:p>
              <a:endParaRPr lang="pt-PT"/>
            </a:p>
          </p:txBody>
        </p:sp>
        <p:sp>
          <p:nvSpPr>
            <p:cNvPr id="15" name="TextBox 15"/>
            <p:cNvSpPr txBox="1"/>
            <p:nvPr/>
          </p:nvSpPr>
          <p:spPr>
            <a:xfrm>
              <a:off x="0" y="88900"/>
              <a:ext cx="660400" cy="85943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6" name="Group 16"/>
          <p:cNvGrpSpPr/>
          <p:nvPr/>
        </p:nvGrpSpPr>
        <p:grpSpPr>
          <a:xfrm rot="5400000">
            <a:off x="6452902" y="6074420"/>
            <a:ext cx="4990558" cy="3298454"/>
            <a:chOff x="0" y="0"/>
            <a:chExt cx="631137" cy="417143"/>
          </a:xfrm>
        </p:grpSpPr>
        <p:sp>
          <p:nvSpPr>
            <p:cNvPr id="17" name="Freeform 17"/>
            <p:cNvSpPr/>
            <p:nvPr/>
          </p:nvSpPr>
          <p:spPr>
            <a:xfrm>
              <a:off x="0" y="0"/>
              <a:ext cx="631137" cy="417143"/>
            </a:xfrm>
            <a:custGeom>
              <a:avLst/>
              <a:gdLst/>
              <a:ahLst/>
              <a:cxnLst/>
              <a:rect l="l" t="t" r="r" b="b"/>
              <a:pathLst>
                <a:path w="631137" h="417143">
                  <a:moveTo>
                    <a:pt x="210493" y="19070"/>
                  </a:moveTo>
                  <a:cubicBezTo>
                    <a:pt x="242745" y="7556"/>
                    <a:pt x="279635" y="0"/>
                    <a:pt x="315739" y="0"/>
                  </a:cubicBezTo>
                  <a:cubicBezTo>
                    <a:pt x="351843" y="0"/>
                    <a:pt x="386585" y="6476"/>
                    <a:pt x="418601" y="17990"/>
                  </a:cubicBezTo>
                  <a:cubicBezTo>
                    <a:pt x="419283" y="18350"/>
                    <a:pt x="419964" y="18350"/>
                    <a:pt x="420644" y="18710"/>
                  </a:cubicBezTo>
                  <a:cubicBezTo>
                    <a:pt x="540877" y="64765"/>
                    <a:pt x="629434" y="186379"/>
                    <a:pt x="631137" y="319713"/>
                  </a:cubicBezTo>
                  <a:lnTo>
                    <a:pt x="631137" y="417143"/>
                  </a:lnTo>
                  <a:lnTo>
                    <a:pt x="0" y="417143"/>
                  </a:lnTo>
                  <a:lnTo>
                    <a:pt x="0" y="319786"/>
                  </a:lnTo>
                  <a:cubicBezTo>
                    <a:pt x="1703" y="185660"/>
                    <a:pt x="88897" y="64045"/>
                    <a:pt x="210493" y="19070"/>
                  </a:cubicBezTo>
                  <a:close/>
                </a:path>
              </a:pathLst>
            </a:custGeom>
            <a:solidFill>
              <a:srgbClr val="0A0094"/>
            </a:solidFill>
          </p:spPr>
          <p:txBody>
            <a:bodyPr/>
            <a:lstStyle/>
            <a:p>
              <a:endParaRPr lang="pt-PT"/>
            </a:p>
          </p:txBody>
        </p:sp>
        <p:sp>
          <p:nvSpPr>
            <p:cNvPr id="18" name="TextBox 18"/>
            <p:cNvSpPr txBox="1"/>
            <p:nvPr/>
          </p:nvSpPr>
          <p:spPr>
            <a:xfrm>
              <a:off x="0" y="88900"/>
              <a:ext cx="631137" cy="32824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9" name="Group 19"/>
          <p:cNvGrpSpPr/>
          <p:nvPr/>
        </p:nvGrpSpPr>
        <p:grpSpPr>
          <a:xfrm rot="5400000">
            <a:off x="8918335" y="917335"/>
            <a:ext cx="10287000" cy="8452330"/>
            <a:chOff x="0" y="0"/>
            <a:chExt cx="1300959" cy="1068935"/>
          </a:xfrm>
        </p:grpSpPr>
        <p:sp>
          <p:nvSpPr>
            <p:cNvPr id="20" name="Freeform 20"/>
            <p:cNvSpPr/>
            <p:nvPr/>
          </p:nvSpPr>
          <p:spPr>
            <a:xfrm>
              <a:off x="0" y="0"/>
              <a:ext cx="1300958" cy="1068935"/>
            </a:xfrm>
            <a:custGeom>
              <a:avLst/>
              <a:gdLst/>
              <a:ahLst/>
              <a:cxnLst/>
              <a:rect l="l" t="t" r="r" b="b"/>
              <a:pathLst>
                <a:path w="1300958" h="1068935">
                  <a:moveTo>
                    <a:pt x="433887" y="19070"/>
                  </a:moveTo>
                  <a:cubicBezTo>
                    <a:pt x="500369" y="7556"/>
                    <a:pt x="576410" y="0"/>
                    <a:pt x="650830" y="0"/>
                  </a:cubicBezTo>
                  <a:cubicBezTo>
                    <a:pt x="725252" y="0"/>
                    <a:pt x="796865" y="6476"/>
                    <a:pt x="862858" y="17990"/>
                  </a:cubicBezTo>
                  <a:cubicBezTo>
                    <a:pt x="864264" y="18350"/>
                    <a:pt x="865668" y="18350"/>
                    <a:pt x="867071" y="18710"/>
                  </a:cubicBezTo>
                  <a:cubicBezTo>
                    <a:pt x="1114906" y="64765"/>
                    <a:pt x="1297448" y="186379"/>
                    <a:pt x="1300958" y="334191"/>
                  </a:cubicBezTo>
                  <a:lnTo>
                    <a:pt x="1300958" y="1068935"/>
                  </a:lnTo>
                  <a:lnTo>
                    <a:pt x="0" y="1068935"/>
                  </a:lnTo>
                  <a:lnTo>
                    <a:pt x="0" y="334737"/>
                  </a:lnTo>
                  <a:cubicBezTo>
                    <a:pt x="3510" y="185660"/>
                    <a:pt x="183244" y="64045"/>
                    <a:pt x="433887" y="19070"/>
                  </a:cubicBezTo>
                  <a:close/>
                </a:path>
              </a:pathLst>
            </a:custGeom>
            <a:solidFill>
              <a:srgbClr val="193275"/>
            </a:solidFill>
          </p:spPr>
          <p:txBody>
            <a:bodyPr/>
            <a:lstStyle/>
            <a:p>
              <a:endParaRPr lang="pt-PT"/>
            </a:p>
          </p:txBody>
        </p:sp>
        <p:sp>
          <p:nvSpPr>
            <p:cNvPr id="21" name="TextBox 21"/>
            <p:cNvSpPr txBox="1"/>
            <p:nvPr/>
          </p:nvSpPr>
          <p:spPr>
            <a:xfrm>
              <a:off x="0" y="88900"/>
              <a:ext cx="1300959" cy="98003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22" name="Freeform 22"/>
          <p:cNvSpPr/>
          <p:nvPr/>
        </p:nvSpPr>
        <p:spPr>
          <a:xfrm>
            <a:off x="3049140" y="615428"/>
            <a:ext cx="4093306" cy="851498"/>
          </a:xfrm>
          <a:custGeom>
            <a:avLst/>
            <a:gdLst/>
            <a:ahLst/>
            <a:cxnLst/>
            <a:rect l="l" t="t" r="r" b="b"/>
            <a:pathLst>
              <a:path w="4093306" h="851498">
                <a:moveTo>
                  <a:pt x="0" y="0"/>
                </a:moveTo>
                <a:lnTo>
                  <a:pt x="4093306" y="0"/>
                </a:lnTo>
                <a:lnTo>
                  <a:pt x="4093306" y="851498"/>
                </a:lnTo>
                <a:lnTo>
                  <a:pt x="0" y="851498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26483" t="-141633" r="-23352" b="-163529"/>
            </a:stretch>
          </a:blipFill>
        </p:spPr>
        <p:txBody>
          <a:bodyPr/>
          <a:lstStyle/>
          <a:p>
            <a:endParaRPr lang="pt-PT"/>
          </a:p>
        </p:txBody>
      </p:sp>
      <p:sp>
        <p:nvSpPr>
          <p:cNvPr id="23" name="Freeform 23"/>
          <p:cNvSpPr/>
          <p:nvPr/>
        </p:nvSpPr>
        <p:spPr>
          <a:xfrm>
            <a:off x="1028700" y="615428"/>
            <a:ext cx="1689948" cy="2529540"/>
          </a:xfrm>
          <a:custGeom>
            <a:avLst/>
            <a:gdLst/>
            <a:ahLst/>
            <a:cxnLst/>
            <a:rect l="l" t="t" r="r" b="b"/>
            <a:pathLst>
              <a:path w="1689948" h="2529540">
                <a:moveTo>
                  <a:pt x="0" y="0"/>
                </a:moveTo>
                <a:lnTo>
                  <a:pt x="1689948" y="0"/>
                </a:lnTo>
                <a:lnTo>
                  <a:pt x="1689948" y="2529540"/>
                </a:lnTo>
                <a:lnTo>
                  <a:pt x="0" y="252954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pt-PT"/>
          </a:p>
        </p:txBody>
      </p:sp>
      <p:sp>
        <p:nvSpPr>
          <p:cNvPr id="25" name="Freeform 25"/>
          <p:cNvSpPr/>
          <p:nvPr/>
        </p:nvSpPr>
        <p:spPr>
          <a:xfrm>
            <a:off x="14486192" y="1764574"/>
            <a:ext cx="3441760" cy="6689779"/>
          </a:xfrm>
          <a:custGeom>
            <a:avLst/>
            <a:gdLst/>
            <a:ahLst/>
            <a:cxnLst/>
            <a:rect l="l" t="t" r="r" b="b"/>
            <a:pathLst>
              <a:path w="3441760" h="6689779">
                <a:moveTo>
                  <a:pt x="0" y="0"/>
                </a:moveTo>
                <a:lnTo>
                  <a:pt x="3441760" y="0"/>
                </a:lnTo>
                <a:lnTo>
                  <a:pt x="3441760" y="6689779"/>
                </a:lnTo>
                <a:lnTo>
                  <a:pt x="0" y="6689779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pt-PT"/>
          </a:p>
        </p:txBody>
      </p:sp>
      <p:sp>
        <p:nvSpPr>
          <p:cNvPr id="26" name="Freeform 26"/>
          <p:cNvSpPr/>
          <p:nvPr/>
        </p:nvSpPr>
        <p:spPr>
          <a:xfrm>
            <a:off x="14486192" y="3014486"/>
            <a:ext cx="3441760" cy="4247116"/>
          </a:xfrm>
          <a:custGeom>
            <a:avLst/>
            <a:gdLst/>
            <a:ahLst/>
            <a:cxnLst/>
            <a:rect l="l" t="t" r="r" b="b"/>
            <a:pathLst>
              <a:path w="3441760" h="4247116">
                <a:moveTo>
                  <a:pt x="0" y="0"/>
                </a:moveTo>
                <a:lnTo>
                  <a:pt x="3441760" y="0"/>
                </a:lnTo>
                <a:lnTo>
                  <a:pt x="3441760" y="4247116"/>
                </a:lnTo>
                <a:lnTo>
                  <a:pt x="0" y="4247116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-52944" r="-64968" b="-878"/>
            </a:stretch>
          </a:blipFill>
        </p:spPr>
        <p:txBody>
          <a:bodyPr/>
          <a:lstStyle/>
          <a:p>
            <a:endParaRPr lang="pt-PT"/>
          </a:p>
        </p:txBody>
      </p:sp>
      <p:sp>
        <p:nvSpPr>
          <p:cNvPr id="27" name="Freeform 27"/>
          <p:cNvSpPr/>
          <p:nvPr/>
        </p:nvSpPr>
        <p:spPr>
          <a:xfrm>
            <a:off x="14486192" y="3014486"/>
            <a:ext cx="3441760" cy="4247116"/>
          </a:xfrm>
          <a:custGeom>
            <a:avLst/>
            <a:gdLst/>
            <a:ahLst/>
            <a:cxnLst/>
            <a:rect l="l" t="t" r="r" b="b"/>
            <a:pathLst>
              <a:path w="3441760" h="4247116">
                <a:moveTo>
                  <a:pt x="0" y="0"/>
                </a:moveTo>
                <a:lnTo>
                  <a:pt x="3441760" y="0"/>
                </a:lnTo>
                <a:lnTo>
                  <a:pt x="3441760" y="4247116"/>
                </a:lnTo>
                <a:lnTo>
                  <a:pt x="0" y="4247116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50803" t="-16016" r="-10872" b="-15000"/>
            </a:stretch>
          </a:blipFill>
        </p:spPr>
        <p:txBody>
          <a:bodyPr/>
          <a:lstStyle/>
          <a:p>
            <a:endParaRPr lang="pt-PT"/>
          </a:p>
        </p:txBody>
      </p:sp>
      <p:sp>
        <p:nvSpPr>
          <p:cNvPr id="28" name="Freeform 28"/>
          <p:cNvSpPr/>
          <p:nvPr/>
        </p:nvSpPr>
        <p:spPr>
          <a:xfrm>
            <a:off x="14633322" y="3419545"/>
            <a:ext cx="1401717" cy="243800"/>
          </a:xfrm>
          <a:custGeom>
            <a:avLst/>
            <a:gdLst/>
            <a:ahLst/>
            <a:cxnLst/>
            <a:rect l="l" t="t" r="r" b="b"/>
            <a:pathLst>
              <a:path w="1401717" h="243800">
                <a:moveTo>
                  <a:pt x="0" y="0"/>
                </a:moveTo>
                <a:lnTo>
                  <a:pt x="1401717" y="0"/>
                </a:lnTo>
                <a:lnTo>
                  <a:pt x="1401717" y="243800"/>
                </a:lnTo>
                <a:lnTo>
                  <a:pt x="0" y="243800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-22995" t="-184414" r="-21205" b="-181940"/>
            </a:stretch>
          </a:blipFill>
        </p:spPr>
        <p:txBody>
          <a:bodyPr/>
          <a:lstStyle/>
          <a:p>
            <a:endParaRPr lang="pt-PT"/>
          </a:p>
        </p:txBody>
      </p:sp>
      <p:sp>
        <p:nvSpPr>
          <p:cNvPr id="29" name="Freeform 29"/>
          <p:cNvSpPr/>
          <p:nvPr/>
        </p:nvSpPr>
        <p:spPr>
          <a:xfrm>
            <a:off x="14486192" y="3296358"/>
            <a:ext cx="1582492" cy="329845"/>
          </a:xfrm>
          <a:custGeom>
            <a:avLst/>
            <a:gdLst/>
            <a:ahLst/>
            <a:cxnLst/>
            <a:rect l="l" t="t" r="r" b="b"/>
            <a:pathLst>
              <a:path w="1582492" h="329845">
                <a:moveTo>
                  <a:pt x="0" y="0"/>
                </a:moveTo>
                <a:lnTo>
                  <a:pt x="1582492" y="0"/>
                </a:lnTo>
                <a:lnTo>
                  <a:pt x="1582492" y="329845"/>
                </a:lnTo>
                <a:lnTo>
                  <a:pt x="0" y="329845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-17741" t="-122951" r="-8744" b="-118398"/>
            </a:stretch>
          </a:blipFill>
        </p:spPr>
        <p:txBody>
          <a:bodyPr/>
          <a:lstStyle/>
          <a:p>
            <a:endParaRPr lang="pt-PT"/>
          </a:p>
        </p:txBody>
      </p:sp>
      <p:sp>
        <p:nvSpPr>
          <p:cNvPr id="30" name="TextBox 30"/>
          <p:cNvSpPr txBox="1"/>
          <p:nvPr/>
        </p:nvSpPr>
        <p:spPr>
          <a:xfrm>
            <a:off x="15059981" y="4491711"/>
            <a:ext cx="1422191" cy="14389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1778"/>
              </a:lnSpc>
              <a:spcBef>
                <a:spcPct val="0"/>
              </a:spcBef>
            </a:pPr>
            <a:r>
              <a:rPr lang="en-US" sz="8413">
                <a:solidFill>
                  <a:srgbClr val="FF0206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2</a:t>
            </a:r>
          </a:p>
        </p:txBody>
      </p:sp>
      <p:sp>
        <p:nvSpPr>
          <p:cNvPr id="31" name="TextBox 31"/>
          <p:cNvSpPr txBox="1"/>
          <p:nvPr/>
        </p:nvSpPr>
        <p:spPr>
          <a:xfrm>
            <a:off x="15156915" y="4260238"/>
            <a:ext cx="2650514" cy="123153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86"/>
              </a:lnSpc>
            </a:pPr>
            <a:r>
              <a:rPr lang="en-US" sz="3419" b="1">
                <a:solidFill>
                  <a:srgbClr val="FFFFFF"/>
                </a:solidFill>
                <a:latin typeface="Poppins Bold"/>
                <a:ea typeface="Poppins Bold"/>
                <a:cs typeface="Poppins Bold"/>
                <a:sym typeface="Poppins Bold"/>
              </a:rPr>
              <a:t>Faltam </a:t>
            </a:r>
          </a:p>
          <a:p>
            <a:pPr algn="ctr">
              <a:lnSpc>
                <a:spcPts val="4786"/>
              </a:lnSpc>
              <a:spcBef>
                <a:spcPct val="0"/>
              </a:spcBef>
            </a:pPr>
            <a:r>
              <a:rPr lang="en-US" sz="3419" b="1">
                <a:solidFill>
                  <a:srgbClr val="FFFFFF"/>
                </a:solidFill>
                <a:latin typeface="Poppins Bold"/>
                <a:ea typeface="Poppins Bold"/>
                <a:cs typeface="Poppins Bold"/>
                <a:sym typeface="Poppins Bold"/>
              </a:rPr>
              <a:t>dias</a:t>
            </a:r>
          </a:p>
        </p:txBody>
      </p:sp>
      <p:sp>
        <p:nvSpPr>
          <p:cNvPr id="32" name="TextBox 32"/>
          <p:cNvSpPr txBox="1"/>
          <p:nvPr/>
        </p:nvSpPr>
        <p:spPr>
          <a:xfrm>
            <a:off x="15059981" y="5768276"/>
            <a:ext cx="2294181" cy="27704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127"/>
              </a:lnSpc>
              <a:spcBef>
                <a:spcPct val="0"/>
              </a:spcBef>
            </a:pPr>
            <a:r>
              <a:rPr lang="en-US" sz="1519" b="1">
                <a:solidFill>
                  <a:srgbClr val="FFFFFF"/>
                </a:solidFill>
                <a:latin typeface="Poppins Bold"/>
                <a:ea typeface="Poppins Bold"/>
                <a:cs typeface="Poppins Bold"/>
                <a:sym typeface="Poppins Bold"/>
              </a:rPr>
              <a:t>Portugal x Uzbequistão</a:t>
            </a:r>
          </a:p>
        </p:txBody>
      </p:sp>
      <p:sp>
        <p:nvSpPr>
          <p:cNvPr id="33" name="TextBox 33"/>
          <p:cNvSpPr txBox="1"/>
          <p:nvPr/>
        </p:nvSpPr>
        <p:spPr>
          <a:xfrm>
            <a:off x="15280823" y="6088297"/>
            <a:ext cx="1852498" cy="27704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127"/>
              </a:lnSpc>
              <a:spcBef>
                <a:spcPct val="0"/>
              </a:spcBef>
            </a:pPr>
            <a:r>
              <a:rPr lang="en-US" sz="1519" b="1">
                <a:solidFill>
                  <a:srgbClr val="FFFFFF"/>
                </a:solidFill>
                <a:latin typeface="Poppins Bold"/>
                <a:ea typeface="Poppins Bold"/>
                <a:cs typeface="Poppins Bold"/>
                <a:sym typeface="Poppins Bold"/>
              </a:rPr>
              <a:t>23 junho, pelas 18h</a:t>
            </a:r>
          </a:p>
        </p:txBody>
      </p:sp>
      <p:sp>
        <p:nvSpPr>
          <p:cNvPr id="34" name="Freeform 34"/>
          <p:cNvSpPr/>
          <p:nvPr/>
        </p:nvSpPr>
        <p:spPr>
          <a:xfrm>
            <a:off x="11400851" y="9593992"/>
            <a:ext cx="1680827" cy="343169"/>
          </a:xfrm>
          <a:custGeom>
            <a:avLst/>
            <a:gdLst/>
            <a:ahLst/>
            <a:cxnLst/>
            <a:rect l="l" t="t" r="r" b="b"/>
            <a:pathLst>
              <a:path w="1680827" h="343169">
                <a:moveTo>
                  <a:pt x="0" y="0"/>
                </a:moveTo>
                <a:lnTo>
                  <a:pt x="1680828" y="0"/>
                </a:lnTo>
                <a:lnTo>
                  <a:pt x="1680828" y="343169"/>
                </a:lnTo>
                <a:lnTo>
                  <a:pt x="0" y="343169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/>
            </a:stretch>
          </a:blipFill>
        </p:spPr>
        <p:txBody>
          <a:bodyPr/>
          <a:lstStyle/>
          <a:p>
            <a:endParaRPr lang="pt-PT"/>
          </a:p>
        </p:txBody>
      </p:sp>
      <p:sp>
        <p:nvSpPr>
          <p:cNvPr id="35" name="Freeform 35"/>
          <p:cNvSpPr/>
          <p:nvPr/>
        </p:nvSpPr>
        <p:spPr>
          <a:xfrm>
            <a:off x="6107940" y="9478020"/>
            <a:ext cx="2377982" cy="494673"/>
          </a:xfrm>
          <a:custGeom>
            <a:avLst/>
            <a:gdLst/>
            <a:ahLst/>
            <a:cxnLst/>
            <a:rect l="l" t="t" r="r" b="b"/>
            <a:pathLst>
              <a:path w="2377982" h="494673">
                <a:moveTo>
                  <a:pt x="0" y="0"/>
                </a:moveTo>
                <a:lnTo>
                  <a:pt x="2377982" y="0"/>
                </a:lnTo>
                <a:lnTo>
                  <a:pt x="2377982" y="494672"/>
                </a:lnTo>
                <a:lnTo>
                  <a:pt x="0" y="49467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26483" t="-141633" r="-23352" b="-163529"/>
            </a:stretch>
          </a:blipFill>
        </p:spPr>
        <p:txBody>
          <a:bodyPr/>
          <a:lstStyle/>
          <a:p>
            <a:endParaRPr lang="pt-PT"/>
          </a:p>
        </p:txBody>
      </p:sp>
      <p:sp>
        <p:nvSpPr>
          <p:cNvPr id="36" name="Freeform 36"/>
          <p:cNvSpPr/>
          <p:nvPr/>
        </p:nvSpPr>
        <p:spPr>
          <a:xfrm>
            <a:off x="8485922" y="9518791"/>
            <a:ext cx="2635736" cy="493571"/>
          </a:xfrm>
          <a:custGeom>
            <a:avLst/>
            <a:gdLst/>
            <a:ahLst/>
            <a:cxnLst/>
            <a:rect l="l" t="t" r="r" b="b"/>
            <a:pathLst>
              <a:path w="2635736" h="493571">
                <a:moveTo>
                  <a:pt x="0" y="0"/>
                </a:moveTo>
                <a:lnTo>
                  <a:pt x="2635736" y="0"/>
                </a:lnTo>
                <a:lnTo>
                  <a:pt x="2635736" y="493572"/>
                </a:lnTo>
                <a:lnTo>
                  <a:pt x="0" y="493572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 l="-21048" t="-162319" r="-24759" b="-175664"/>
            </a:stretch>
          </a:blipFill>
        </p:spPr>
        <p:txBody>
          <a:bodyPr/>
          <a:lstStyle/>
          <a:p>
            <a:endParaRPr lang="pt-PT"/>
          </a:p>
        </p:txBody>
      </p:sp>
      <p:sp>
        <p:nvSpPr>
          <p:cNvPr id="37" name="Freeform 37"/>
          <p:cNvSpPr/>
          <p:nvPr/>
        </p:nvSpPr>
        <p:spPr>
          <a:xfrm>
            <a:off x="3854311" y="9464449"/>
            <a:ext cx="1771232" cy="472712"/>
          </a:xfrm>
          <a:custGeom>
            <a:avLst/>
            <a:gdLst/>
            <a:ahLst/>
            <a:cxnLst/>
            <a:rect l="l" t="t" r="r" b="b"/>
            <a:pathLst>
              <a:path w="1771232" h="472712">
                <a:moveTo>
                  <a:pt x="0" y="0"/>
                </a:moveTo>
                <a:lnTo>
                  <a:pt x="1771232" y="0"/>
                </a:lnTo>
                <a:lnTo>
                  <a:pt x="1771232" y="472712"/>
                </a:lnTo>
                <a:lnTo>
                  <a:pt x="0" y="472712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 l="-22285" t="-88953" r="-22927" b="-117107"/>
            </a:stretch>
          </a:blipFill>
        </p:spPr>
        <p:txBody>
          <a:bodyPr/>
          <a:lstStyle/>
          <a:p>
            <a:endParaRPr lang="pt-PT"/>
          </a:p>
        </p:txBody>
      </p:sp>
      <p:sp>
        <p:nvSpPr>
          <p:cNvPr id="38" name="Freeform 38"/>
          <p:cNvSpPr/>
          <p:nvPr/>
        </p:nvSpPr>
        <p:spPr>
          <a:xfrm>
            <a:off x="14224527" y="9609482"/>
            <a:ext cx="1591661" cy="370381"/>
          </a:xfrm>
          <a:custGeom>
            <a:avLst/>
            <a:gdLst/>
            <a:ahLst/>
            <a:cxnLst/>
            <a:rect l="l" t="t" r="r" b="b"/>
            <a:pathLst>
              <a:path w="1591661" h="370381">
                <a:moveTo>
                  <a:pt x="0" y="0"/>
                </a:moveTo>
                <a:lnTo>
                  <a:pt x="1591661" y="0"/>
                </a:lnTo>
                <a:lnTo>
                  <a:pt x="1591661" y="370381"/>
                </a:lnTo>
                <a:lnTo>
                  <a:pt x="0" y="370381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 l="-73167" t="-193793" r="-20712" b="-174867"/>
            </a:stretch>
          </a:blipFill>
        </p:spPr>
        <p:txBody>
          <a:bodyPr/>
          <a:lstStyle/>
          <a:p>
            <a:endParaRPr lang="pt-PT"/>
          </a:p>
        </p:txBody>
      </p:sp>
      <p:sp>
        <p:nvSpPr>
          <p:cNvPr id="39" name="Freeform 39"/>
          <p:cNvSpPr/>
          <p:nvPr/>
        </p:nvSpPr>
        <p:spPr>
          <a:xfrm>
            <a:off x="13419842" y="9609482"/>
            <a:ext cx="779061" cy="336544"/>
          </a:xfrm>
          <a:custGeom>
            <a:avLst/>
            <a:gdLst/>
            <a:ahLst/>
            <a:cxnLst/>
            <a:rect l="l" t="t" r="r" b="b"/>
            <a:pathLst>
              <a:path w="779061" h="336544">
                <a:moveTo>
                  <a:pt x="0" y="0"/>
                </a:moveTo>
                <a:lnTo>
                  <a:pt x="779061" y="0"/>
                </a:lnTo>
                <a:lnTo>
                  <a:pt x="779061" y="336544"/>
                </a:lnTo>
                <a:lnTo>
                  <a:pt x="0" y="336544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r="-115750" b="-1968"/>
            </a:stretch>
          </a:blipFill>
        </p:spPr>
        <p:txBody>
          <a:bodyPr/>
          <a:lstStyle/>
          <a:p>
            <a:endParaRPr lang="pt-PT"/>
          </a:p>
        </p:txBody>
      </p:sp>
      <p:grpSp>
        <p:nvGrpSpPr>
          <p:cNvPr id="40" name="Group 40"/>
          <p:cNvGrpSpPr/>
          <p:nvPr/>
        </p:nvGrpSpPr>
        <p:grpSpPr>
          <a:xfrm>
            <a:off x="14684678" y="6708572"/>
            <a:ext cx="3086100" cy="389482"/>
            <a:chOff x="0" y="0"/>
            <a:chExt cx="812800" cy="102580"/>
          </a:xfrm>
        </p:grpSpPr>
        <p:sp>
          <p:nvSpPr>
            <p:cNvPr id="41" name="Freeform 41"/>
            <p:cNvSpPr/>
            <p:nvPr/>
          </p:nvSpPr>
          <p:spPr>
            <a:xfrm>
              <a:off x="0" y="0"/>
              <a:ext cx="812800" cy="102580"/>
            </a:xfrm>
            <a:custGeom>
              <a:avLst/>
              <a:gdLst/>
              <a:ahLst/>
              <a:cxnLst/>
              <a:rect l="l" t="t" r="r" b="b"/>
              <a:pathLst>
                <a:path w="812800" h="102580">
                  <a:moveTo>
                    <a:pt x="0" y="0"/>
                  </a:moveTo>
                  <a:lnTo>
                    <a:pt x="812800" y="0"/>
                  </a:lnTo>
                  <a:lnTo>
                    <a:pt x="812800" y="102580"/>
                  </a:lnTo>
                  <a:lnTo>
                    <a:pt x="0" y="102580"/>
                  </a:lnTo>
                  <a:close/>
                </a:path>
              </a:pathLst>
            </a:custGeom>
            <a:solidFill>
              <a:srgbClr val="F3AC26"/>
            </a:solidFill>
          </p:spPr>
          <p:txBody>
            <a:bodyPr/>
            <a:lstStyle/>
            <a:p>
              <a:endParaRPr lang="pt-PT"/>
            </a:p>
          </p:txBody>
        </p:sp>
        <p:sp>
          <p:nvSpPr>
            <p:cNvPr id="42" name="TextBox 42"/>
            <p:cNvSpPr txBox="1"/>
            <p:nvPr/>
          </p:nvSpPr>
          <p:spPr>
            <a:xfrm>
              <a:off x="0" y="-38100"/>
              <a:ext cx="812800" cy="14068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43" name="TextBox 43"/>
          <p:cNvSpPr txBox="1"/>
          <p:nvPr/>
        </p:nvSpPr>
        <p:spPr>
          <a:xfrm>
            <a:off x="3049140" y="1419301"/>
            <a:ext cx="9652166" cy="42423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513"/>
              </a:lnSpc>
              <a:spcBef>
                <a:spcPct val="0"/>
              </a:spcBef>
            </a:pPr>
            <a:r>
              <a:rPr lang="en-US" sz="2509" b="1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DIGITAL | PATROCÍNIO COUNTDOWN JOGOS EM DIRETO</a:t>
            </a:r>
          </a:p>
        </p:txBody>
      </p:sp>
      <p:sp>
        <p:nvSpPr>
          <p:cNvPr id="44" name="TextBox 44"/>
          <p:cNvSpPr txBox="1"/>
          <p:nvPr/>
        </p:nvSpPr>
        <p:spPr>
          <a:xfrm>
            <a:off x="3081516" y="2088800"/>
            <a:ext cx="11143012" cy="166199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/>
            <a:r>
              <a:rPr lang="en-US" b="1" dirty="0" err="1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Possibilidade</a:t>
            </a:r>
            <a:r>
              <a:rPr lang="en-US" b="1" dirty="0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 de </a:t>
            </a:r>
            <a:r>
              <a:rPr lang="en-US" b="1" dirty="0" err="1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patrocínio</a:t>
            </a:r>
            <a:r>
              <a:rPr lang="en-US" b="1" dirty="0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 de </a:t>
            </a:r>
            <a:r>
              <a:rPr lang="en-US" b="1" dirty="0" err="1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conteúdos</a:t>
            </a:r>
            <a:r>
              <a:rPr lang="en-US" b="1" dirty="0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 das redes </a:t>
            </a:r>
            <a:r>
              <a:rPr lang="en-US" b="1" dirty="0" err="1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sociais</a:t>
            </a:r>
            <a:r>
              <a:rPr lang="en-US" b="1" dirty="0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 Antena1 </a:t>
            </a:r>
            <a:r>
              <a:rPr lang="en-US" b="1" dirty="0" err="1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associadas</a:t>
            </a:r>
            <a:r>
              <a:rPr lang="en-US" b="1" dirty="0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 </a:t>
            </a:r>
            <a:r>
              <a:rPr lang="en-US" b="1" dirty="0" err="1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às</a:t>
            </a:r>
            <a:r>
              <a:rPr lang="en-US" b="1" dirty="0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 </a:t>
            </a:r>
            <a:r>
              <a:rPr lang="en-US" b="1" dirty="0" err="1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transmissões</a:t>
            </a:r>
            <a:r>
              <a:rPr lang="en-US" b="1" dirty="0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 dos </a:t>
            </a:r>
            <a:r>
              <a:rPr lang="en-US" b="1" dirty="0" err="1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jogos</a:t>
            </a:r>
            <a:r>
              <a:rPr lang="en-US" b="1" dirty="0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 de Portugal:</a:t>
            </a:r>
          </a:p>
          <a:p>
            <a:pPr algn="l"/>
            <a:r>
              <a:rPr lang="en-US" b="1" dirty="0" err="1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Contrapartidas</a:t>
            </a:r>
            <a:r>
              <a:rPr lang="en-US" b="1" dirty="0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:</a:t>
            </a:r>
          </a:p>
          <a:p>
            <a:pPr marL="485123" lvl="1" indent="-242562" algn="l">
              <a:buFont typeface="Arial"/>
              <a:buChar char="•"/>
            </a:pPr>
            <a:r>
              <a:rPr lang="en-US" b="1" dirty="0" err="1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Logótipo</a:t>
            </a:r>
            <a:r>
              <a:rPr lang="en-US" b="1" dirty="0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 de </a:t>
            </a:r>
            <a:r>
              <a:rPr lang="en-US" b="1" dirty="0" err="1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marca</a:t>
            </a:r>
            <a:r>
              <a:rPr lang="en-US" b="1" dirty="0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 </a:t>
            </a:r>
            <a:r>
              <a:rPr lang="en-US" b="1" dirty="0" err="1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na</a:t>
            </a:r>
            <a:r>
              <a:rPr lang="en-US" b="1" dirty="0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 </a:t>
            </a:r>
            <a:r>
              <a:rPr lang="en-US" b="1" dirty="0" err="1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imagem</a:t>
            </a:r>
            <a:r>
              <a:rPr lang="en-US" b="1" dirty="0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 do post</a:t>
            </a:r>
          </a:p>
          <a:p>
            <a:pPr marL="485123" lvl="1" indent="-242562" algn="l">
              <a:buFont typeface="Arial"/>
              <a:buChar char="•"/>
            </a:pPr>
            <a:r>
              <a:rPr lang="en-US" b="1" dirty="0" err="1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identificação</a:t>
            </a:r>
            <a:r>
              <a:rPr lang="en-US" b="1" dirty="0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 da </a:t>
            </a:r>
            <a:r>
              <a:rPr lang="en-US" b="1" dirty="0" err="1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marca</a:t>
            </a:r>
            <a:r>
              <a:rPr lang="en-US" b="1" dirty="0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 no copy do post</a:t>
            </a:r>
          </a:p>
          <a:p>
            <a:pPr marL="485123" lvl="1" indent="-242562" algn="l">
              <a:spcBef>
                <a:spcPct val="0"/>
              </a:spcBef>
              <a:buFont typeface="Arial"/>
              <a:buChar char="•"/>
            </a:pPr>
            <a:r>
              <a:rPr lang="en-US" b="1" dirty="0" err="1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Publicação</a:t>
            </a:r>
            <a:r>
              <a:rPr lang="en-US" b="1" dirty="0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 </a:t>
            </a:r>
            <a:r>
              <a:rPr lang="en-US" b="1" dirty="0" err="1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nas</a:t>
            </a:r>
            <a:r>
              <a:rPr lang="en-US" b="1" dirty="0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 redes </a:t>
            </a:r>
            <a:r>
              <a:rPr lang="en-US" b="1" dirty="0" err="1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sociais</a:t>
            </a:r>
            <a:r>
              <a:rPr lang="en-US" b="1" dirty="0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 da Antena1 + RTP.PT + RTP </a:t>
            </a:r>
            <a:r>
              <a:rPr lang="en-US" b="1" dirty="0" err="1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Notícias</a:t>
            </a:r>
            <a:endParaRPr lang="en-US" b="1" dirty="0">
              <a:solidFill>
                <a:srgbClr val="FFFFFF"/>
              </a:solidFill>
              <a:latin typeface="Montserrat Bold"/>
              <a:ea typeface="Montserrat Bold"/>
              <a:cs typeface="Montserrat Bold"/>
              <a:sym typeface="Montserrat Bold"/>
            </a:endParaRPr>
          </a:p>
        </p:txBody>
      </p:sp>
      <p:sp>
        <p:nvSpPr>
          <p:cNvPr id="45" name="TextBox 45"/>
          <p:cNvSpPr txBox="1"/>
          <p:nvPr/>
        </p:nvSpPr>
        <p:spPr>
          <a:xfrm>
            <a:off x="14878720" y="1420328"/>
            <a:ext cx="3206904" cy="24899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025"/>
              </a:lnSpc>
              <a:spcBef>
                <a:spcPct val="0"/>
              </a:spcBef>
            </a:pPr>
            <a:r>
              <a:rPr lang="en-US" sz="1447" b="1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Imagem meramente ilustrativa</a:t>
            </a:r>
          </a:p>
        </p:txBody>
      </p:sp>
      <p:sp>
        <p:nvSpPr>
          <p:cNvPr id="46" name="TextBox 46"/>
          <p:cNvSpPr txBox="1"/>
          <p:nvPr/>
        </p:nvSpPr>
        <p:spPr>
          <a:xfrm>
            <a:off x="1482198" y="8725518"/>
            <a:ext cx="14724873" cy="2806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380"/>
              </a:lnSpc>
              <a:spcBef>
                <a:spcPct val="0"/>
              </a:spcBef>
            </a:pPr>
            <a:r>
              <a:rPr lang="en-US" sz="1700" dirty="0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*Caso Portugal </a:t>
            </a:r>
            <a:r>
              <a:rPr lang="en-US" sz="1700" dirty="0" err="1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jogue</a:t>
            </a:r>
            <a:r>
              <a:rPr lang="en-US" sz="1700" dirty="0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 a Final, o </a:t>
            </a:r>
            <a:r>
              <a:rPr lang="en-US" sz="1700" dirty="0" err="1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jogo</a:t>
            </a:r>
            <a:r>
              <a:rPr lang="en-US" sz="1700" dirty="0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 do 3º e 4ª </a:t>
            </a:r>
            <a:r>
              <a:rPr lang="en-US" sz="1700" dirty="0" err="1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lugar</a:t>
            </a:r>
            <a:r>
              <a:rPr lang="en-US" sz="1700" dirty="0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1700" dirty="0" err="1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não</a:t>
            </a:r>
            <a:r>
              <a:rPr lang="en-US" sz="1700" dirty="0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1700" dirty="0" err="1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será</a:t>
            </a:r>
            <a:r>
              <a:rPr lang="en-US" sz="1700" dirty="0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1700" dirty="0" err="1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transmitido</a:t>
            </a:r>
            <a:r>
              <a:rPr lang="en-US" sz="1700" dirty="0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; </a:t>
            </a:r>
            <a:r>
              <a:rPr lang="en-US" sz="1700" dirty="0" err="1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caso</a:t>
            </a:r>
            <a:r>
              <a:rPr lang="en-US" sz="1700" dirty="0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 Portugal </a:t>
            </a:r>
            <a:r>
              <a:rPr lang="en-US" sz="1700" dirty="0" err="1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jogue</a:t>
            </a:r>
            <a:r>
              <a:rPr lang="en-US" sz="1700" dirty="0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 o </a:t>
            </a:r>
            <a:r>
              <a:rPr lang="en-US" sz="1700" dirty="0" err="1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jogo</a:t>
            </a:r>
            <a:r>
              <a:rPr lang="en-US" sz="1700" dirty="0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 do 3º e 4º </a:t>
            </a:r>
            <a:r>
              <a:rPr lang="en-US" sz="1700" dirty="0" err="1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lugar</a:t>
            </a:r>
            <a:r>
              <a:rPr lang="en-US" sz="1700" dirty="0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, a Final </a:t>
            </a:r>
            <a:r>
              <a:rPr lang="en-US" sz="1700" dirty="0" err="1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não</a:t>
            </a:r>
            <a:r>
              <a:rPr lang="en-US" sz="1700" dirty="0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1700" dirty="0" err="1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será</a:t>
            </a:r>
            <a:r>
              <a:rPr lang="en-US" sz="1700" dirty="0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1700" dirty="0" err="1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transmitida</a:t>
            </a:r>
            <a:endParaRPr lang="en-US" sz="1700" dirty="0">
              <a:solidFill>
                <a:srgbClr val="FFFFFF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47" name="TextBox 47"/>
          <p:cNvSpPr txBox="1"/>
          <p:nvPr/>
        </p:nvSpPr>
        <p:spPr>
          <a:xfrm>
            <a:off x="1630767" y="8279533"/>
            <a:ext cx="3206904" cy="24899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025"/>
              </a:lnSpc>
              <a:spcBef>
                <a:spcPct val="0"/>
              </a:spcBef>
            </a:pPr>
            <a:r>
              <a:rPr lang="en-US" sz="1447" b="1" dirty="0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Produção RTP</a:t>
            </a:r>
          </a:p>
        </p:txBody>
      </p:sp>
      <p:sp>
        <p:nvSpPr>
          <p:cNvPr id="48" name="TextBox 48"/>
          <p:cNvSpPr txBox="1"/>
          <p:nvPr/>
        </p:nvSpPr>
        <p:spPr>
          <a:xfrm>
            <a:off x="14684678" y="6765390"/>
            <a:ext cx="3086100" cy="23368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820"/>
              </a:lnSpc>
              <a:spcBef>
                <a:spcPct val="0"/>
              </a:spcBef>
            </a:pPr>
            <a:r>
              <a:rPr lang="en-US" sz="1300" b="1">
                <a:solidFill>
                  <a:srgbClr val="193275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Countdown oferecido por marca X</a:t>
            </a:r>
          </a:p>
        </p:txBody>
      </p:sp>
      <p:pic>
        <p:nvPicPr>
          <p:cNvPr id="50" name="Imagem 49">
            <a:extLst>
              <a:ext uri="{FF2B5EF4-FFF2-40B4-BE49-F238E27FC236}">
                <a16:creationId xmlns:a16="http://schemas.microsoft.com/office/drawing/2014/main" id="{555C7A4F-7CE9-8081-8D75-EEA682D9A26A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sharpenSoften amount="20000"/>
                    </a14:imgEffect>
                    <a14:imgEffect>
                      <a14:brightnessContrast contrast="1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630768" y="4262146"/>
            <a:ext cx="11592808" cy="3771154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0"/>
            <a:ext cx="18288000" cy="10218926"/>
            <a:chOff x="0" y="0"/>
            <a:chExt cx="4816593" cy="2691404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4816592" cy="2691405"/>
            </a:xfrm>
            <a:custGeom>
              <a:avLst/>
              <a:gdLst/>
              <a:ahLst/>
              <a:cxnLst/>
              <a:rect l="l" t="t" r="r" b="b"/>
              <a:pathLst>
                <a:path w="4816592" h="2691405">
                  <a:moveTo>
                    <a:pt x="0" y="0"/>
                  </a:moveTo>
                  <a:lnTo>
                    <a:pt x="4816592" y="0"/>
                  </a:lnTo>
                  <a:lnTo>
                    <a:pt x="4816592" y="2691405"/>
                  </a:lnTo>
                  <a:lnTo>
                    <a:pt x="0" y="2691405"/>
                  </a:lnTo>
                  <a:close/>
                </a:path>
              </a:pathLst>
            </a:custGeom>
            <a:solidFill>
              <a:srgbClr val="0000FF"/>
            </a:solidFill>
          </p:spPr>
          <p:txBody>
            <a:bodyPr/>
            <a:lstStyle/>
            <a:p>
              <a:endParaRPr lang="pt-PT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4816593" cy="272950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0" y="-47627"/>
            <a:ext cx="5433156" cy="5191127"/>
            <a:chOff x="0" y="0"/>
            <a:chExt cx="1430955" cy="1367211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1430955" cy="1367211"/>
            </a:xfrm>
            <a:custGeom>
              <a:avLst/>
              <a:gdLst/>
              <a:ahLst/>
              <a:cxnLst/>
              <a:rect l="l" t="t" r="r" b="b"/>
              <a:pathLst>
                <a:path w="1430955" h="1367211">
                  <a:moveTo>
                    <a:pt x="715477" y="0"/>
                  </a:moveTo>
                  <a:cubicBezTo>
                    <a:pt x="320330" y="0"/>
                    <a:pt x="0" y="306061"/>
                    <a:pt x="0" y="683605"/>
                  </a:cubicBezTo>
                  <a:cubicBezTo>
                    <a:pt x="0" y="1061150"/>
                    <a:pt x="320330" y="1367211"/>
                    <a:pt x="715477" y="1367211"/>
                  </a:cubicBezTo>
                  <a:cubicBezTo>
                    <a:pt x="1110625" y="1367211"/>
                    <a:pt x="1430955" y="1061150"/>
                    <a:pt x="1430955" y="683605"/>
                  </a:cubicBezTo>
                  <a:cubicBezTo>
                    <a:pt x="1430955" y="306061"/>
                    <a:pt x="1110625" y="0"/>
                    <a:pt x="715477" y="0"/>
                  </a:cubicBezTo>
                  <a:close/>
                </a:path>
              </a:pathLst>
            </a:custGeom>
            <a:solidFill>
              <a:srgbClr val="C20018"/>
            </a:solidFill>
          </p:spPr>
          <p:txBody>
            <a:bodyPr/>
            <a:lstStyle/>
            <a:p>
              <a:endParaRPr lang="pt-PT"/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134152" y="90076"/>
              <a:ext cx="1162651" cy="114895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8" name="Group 8"/>
          <p:cNvGrpSpPr/>
          <p:nvPr/>
        </p:nvGrpSpPr>
        <p:grpSpPr>
          <a:xfrm rot="-5400000">
            <a:off x="4087644" y="-1032081"/>
            <a:ext cx="5221946" cy="7298954"/>
            <a:chOff x="0" y="0"/>
            <a:chExt cx="660400" cy="923071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660400" cy="923071"/>
            </a:xfrm>
            <a:custGeom>
              <a:avLst/>
              <a:gdLst/>
              <a:ahLst/>
              <a:cxnLst/>
              <a:rect l="l" t="t" r="r" b="b"/>
              <a:pathLst>
                <a:path w="660400" h="923071">
                  <a:moveTo>
                    <a:pt x="220252" y="19070"/>
                  </a:moveTo>
                  <a:cubicBezTo>
                    <a:pt x="254000" y="7556"/>
                    <a:pt x="292600" y="0"/>
                    <a:pt x="330378" y="0"/>
                  </a:cubicBezTo>
                  <a:cubicBezTo>
                    <a:pt x="368157" y="0"/>
                    <a:pt x="404509" y="6476"/>
                    <a:pt x="438009" y="17990"/>
                  </a:cubicBezTo>
                  <a:cubicBezTo>
                    <a:pt x="438723" y="18350"/>
                    <a:pt x="439435" y="18350"/>
                    <a:pt x="440148" y="18710"/>
                  </a:cubicBezTo>
                  <a:cubicBezTo>
                    <a:pt x="565955" y="64765"/>
                    <a:pt x="658618" y="186379"/>
                    <a:pt x="660400" y="330951"/>
                  </a:cubicBezTo>
                  <a:lnTo>
                    <a:pt x="660400" y="923071"/>
                  </a:lnTo>
                  <a:lnTo>
                    <a:pt x="0" y="923071"/>
                  </a:lnTo>
                  <a:lnTo>
                    <a:pt x="0" y="331391"/>
                  </a:lnTo>
                  <a:cubicBezTo>
                    <a:pt x="1782" y="185660"/>
                    <a:pt x="93019" y="64045"/>
                    <a:pt x="220252" y="19070"/>
                  </a:cubicBezTo>
                  <a:close/>
                </a:path>
              </a:pathLst>
            </a:custGeom>
            <a:solidFill>
              <a:srgbClr val="193275"/>
            </a:solidFill>
          </p:spPr>
          <p:txBody>
            <a:bodyPr/>
            <a:lstStyle/>
            <a:p>
              <a:endParaRPr lang="pt-PT"/>
            </a:p>
          </p:txBody>
        </p:sp>
        <p:sp>
          <p:nvSpPr>
            <p:cNvPr id="10" name="TextBox 10"/>
            <p:cNvSpPr txBox="1"/>
            <p:nvPr/>
          </p:nvSpPr>
          <p:spPr>
            <a:xfrm>
              <a:off x="0" y="88900"/>
              <a:ext cx="660400" cy="83417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1" name="TextBox 11"/>
          <p:cNvSpPr txBox="1"/>
          <p:nvPr/>
        </p:nvSpPr>
        <p:spPr>
          <a:xfrm>
            <a:off x="11370720" y="3803077"/>
            <a:ext cx="4076118" cy="15716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209"/>
              </a:lnSpc>
            </a:pPr>
            <a:r>
              <a:rPr lang="en-US" sz="5175" b="1" spc="36">
                <a:solidFill>
                  <a:srgbClr val="FFFFFF"/>
                </a:solidFill>
                <a:latin typeface="Roboto Bold"/>
                <a:ea typeface="Roboto Bold"/>
                <a:cs typeface="Roboto Bold"/>
                <a:sym typeface="Roboto Bold"/>
              </a:rPr>
              <a:t>PROPOSTA</a:t>
            </a:r>
          </a:p>
          <a:p>
            <a:pPr algn="ctr">
              <a:lnSpc>
                <a:spcPts val="6209"/>
              </a:lnSpc>
            </a:pPr>
            <a:r>
              <a:rPr lang="en-US" sz="5175" b="1" spc="36">
                <a:solidFill>
                  <a:srgbClr val="FFFFFF"/>
                </a:solidFill>
                <a:latin typeface="Roboto Bold"/>
                <a:ea typeface="Roboto Bold"/>
                <a:cs typeface="Roboto Bold"/>
                <a:sym typeface="Roboto Bold"/>
              </a:rPr>
              <a:t>ESPECIAL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9872599" y="6127752"/>
            <a:ext cx="7072360" cy="7905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209"/>
              </a:lnSpc>
            </a:pPr>
            <a:r>
              <a:rPr lang="en-US" sz="5175" b="1" spc="36">
                <a:solidFill>
                  <a:srgbClr val="FFFFFF"/>
                </a:solidFill>
                <a:latin typeface="Roboto Bold"/>
                <a:ea typeface="Roboto Bold"/>
                <a:cs typeface="Roboto Bold"/>
                <a:sym typeface="Roboto Bold"/>
              </a:rPr>
              <a:t>FIFA WORLD CUP 2026</a:t>
            </a:r>
          </a:p>
        </p:txBody>
      </p:sp>
      <p:grpSp>
        <p:nvGrpSpPr>
          <p:cNvPr id="13" name="Group 13"/>
          <p:cNvGrpSpPr/>
          <p:nvPr/>
        </p:nvGrpSpPr>
        <p:grpSpPr>
          <a:xfrm rot="5400000">
            <a:off x="1138379" y="3974296"/>
            <a:ext cx="5221946" cy="7498703"/>
            <a:chOff x="0" y="0"/>
            <a:chExt cx="660400" cy="948333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660400" cy="948333"/>
            </a:xfrm>
            <a:custGeom>
              <a:avLst/>
              <a:gdLst/>
              <a:ahLst/>
              <a:cxnLst/>
              <a:rect l="l" t="t" r="r" b="b"/>
              <a:pathLst>
                <a:path w="660400" h="948333">
                  <a:moveTo>
                    <a:pt x="220252" y="19070"/>
                  </a:moveTo>
                  <a:cubicBezTo>
                    <a:pt x="254000" y="7556"/>
                    <a:pt x="292600" y="0"/>
                    <a:pt x="330378" y="0"/>
                  </a:cubicBezTo>
                  <a:cubicBezTo>
                    <a:pt x="368157" y="0"/>
                    <a:pt x="404509" y="6476"/>
                    <a:pt x="438009" y="17990"/>
                  </a:cubicBezTo>
                  <a:cubicBezTo>
                    <a:pt x="438723" y="18350"/>
                    <a:pt x="439435" y="18350"/>
                    <a:pt x="440148" y="18710"/>
                  </a:cubicBezTo>
                  <a:cubicBezTo>
                    <a:pt x="565955" y="64765"/>
                    <a:pt x="658618" y="186379"/>
                    <a:pt x="660400" y="331513"/>
                  </a:cubicBezTo>
                  <a:lnTo>
                    <a:pt x="660400" y="948333"/>
                  </a:lnTo>
                  <a:lnTo>
                    <a:pt x="0" y="948333"/>
                  </a:lnTo>
                  <a:lnTo>
                    <a:pt x="0" y="331970"/>
                  </a:lnTo>
                  <a:cubicBezTo>
                    <a:pt x="1782" y="185660"/>
                    <a:pt x="93019" y="64045"/>
                    <a:pt x="220252" y="19070"/>
                  </a:cubicBezTo>
                  <a:close/>
                </a:path>
              </a:pathLst>
            </a:custGeom>
            <a:solidFill>
              <a:srgbClr val="0A0094"/>
            </a:solidFill>
          </p:spPr>
          <p:txBody>
            <a:bodyPr/>
            <a:lstStyle/>
            <a:p>
              <a:endParaRPr lang="pt-PT"/>
            </a:p>
          </p:txBody>
        </p:sp>
        <p:sp>
          <p:nvSpPr>
            <p:cNvPr id="15" name="TextBox 15"/>
            <p:cNvSpPr txBox="1"/>
            <p:nvPr/>
          </p:nvSpPr>
          <p:spPr>
            <a:xfrm>
              <a:off x="0" y="88900"/>
              <a:ext cx="660400" cy="85943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6" name="Group 16"/>
          <p:cNvGrpSpPr/>
          <p:nvPr/>
        </p:nvGrpSpPr>
        <p:grpSpPr>
          <a:xfrm rot="5400000">
            <a:off x="6452902" y="6074420"/>
            <a:ext cx="4990558" cy="3298454"/>
            <a:chOff x="0" y="0"/>
            <a:chExt cx="631137" cy="417143"/>
          </a:xfrm>
        </p:grpSpPr>
        <p:sp>
          <p:nvSpPr>
            <p:cNvPr id="17" name="Freeform 17"/>
            <p:cNvSpPr/>
            <p:nvPr/>
          </p:nvSpPr>
          <p:spPr>
            <a:xfrm>
              <a:off x="0" y="0"/>
              <a:ext cx="631137" cy="417143"/>
            </a:xfrm>
            <a:custGeom>
              <a:avLst/>
              <a:gdLst/>
              <a:ahLst/>
              <a:cxnLst/>
              <a:rect l="l" t="t" r="r" b="b"/>
              <a:pathLst>
                <a:path w="631137" h="417143">
                  <a:moveTo>
                    <a:pt x="210493" y="19070"/>
                  </a:moveTo>
                  <a:cubicBezTo>
                    <a:pt x="242745" y="7556"/>
                    <a:pt x="279635" y="0"/>
                    <a:pt x="315739" y="0"/>
                  </a:cubicBezTo>
                  <a:cubicBezTo>
                    <a:pt x="351843" y="0"/>
                    <a:pt x="386585" y="6476"/>
                    <a:pt x="418601" y="17990"/>
                  </a:cubicBezTo>
                  <a:cubicBezTo>
                    <a:pt x="419283" y="18350"/>
                    <a:pt x="419964" y="18350"/>
                    <a:pt x="420644" y="18710"/>
                  </a:cubicBezTo>
                  <a:cubicBezTo>
                    <a:pt x="540877" y="64765"/>
                    <a:pt x="629434" y="186379"/>
                    <a:pt x="631137" y="319713"/>
                  </a:cubicBezTo>
                  <a:lnTo>
                    <a:pt x="631137" y="417143"/>
                  </a:lnTo>
                  <a:lnTo>
                    <a:pt x="0" y="417143"/>
                  </a:lnTo>
                  <a:lnTo>
                    <a:pt x="0" y="319786"/>
                  </a:lnTo>
                  <a:cubicBezTo>
                    <a:pt x="1703" y="185660"/>
                    <a:pt x="88897" y="64045"/>
                    <a:pt x="210493" y="19070"/>
                  </a:cubicBezTo>
                  <a:close/>
                </a:path>
              </a:pathLst>
            </a:custGeom>
            <a:solidFill>
              <a:srgbClr val="0A0094"/>
            </a:solidFill>
          </p:spPr>
          <p:txBody>
            <a:bodyPr/>
            <a:lstStyle/>
            <a:p>
              <a:endParaRPr lang="pt-PT"/>
            </a:p>
          </p:txBody>
        </p:sp>
        <p:sp>
          <p:nvSpPr>
            <p:cNvPr id="18" name="TextBox 18"/>
            <p:cNvSpPr txBox="1"/>
            <p:nvPr/>
          </p:nvSpPr>
          <p:spPr>
            <a:xfrm>
              <a:off x="0" y="88900"/>
              <a:ext cx="631137" cy="32824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9" name="Group 19"/>
          <p:cNvGrpSpPr/>
          <p:nvPr/>
        </p:nvGrpSpPr>
        <p:grpSpPr>
          <a:xfrm rot="5400000">
            <a:off x="8918335" y="917335"/>
            <a:ext cx="10287000" cy="8452330"/>
            <a:chOff x="0" y="0"/>
            <a:chExt cx="1300959" cy="1068935"/>
          </a:xfrm>
        </p:grpSpPr>
        <p:sp>
          <p:nvSpPr>
            <p:cNvPr id="20" name="Freeform 20"/>
            <p:cNvSpPr/>
            <p:nvPr/>
          </p:nvSpPr>
          <p:spPr>
            <a:xfrm>
              <a:off x="0" y="0"/>
              <a:ext cx="1300958" cy="1068935"/>
            </a:xfrm>
            <a:custGeom>
              <a:avLst/>
              <a:gdLst/>
              <a:ahLst/>
              <a:cxnLst/>
              <a:rect l="l" t="t" r="r" b="b"/>
              <a:pathLst>
                <a:path w="1300958" h="1068935">
                  <a:moveTo>
                    <a:pt x="433887" y="19070"/>
                  </a:moveTo>
                  <a:cubicBezTo>
                    <a:pt x="500369" y="7556"/>
                    <a:pt x="576410" y="0"/>
                    <a:pt x="650830" y="0"/>
                  </a:cubicBezTo>
                  <a:cubicBezTo>
                    <a:pt x="725252" y="0"/>
                    <a:pt x="796865" y="6476"/>
                    <a:pt x="862858" y="17990"/>
                  </a:cubicBezTo>
                  <a:cubicBezTo>
                    <a:pt x="864264" y="18350"/>
                    <a:pt x="865668" y="18350"/>
                    <a:pt x="867071" y="18710"/>
                  </a:cubicBezTo>
                  <a:cubicBezTo>
                    <a:pt x="1114906" y="64765"/>
                    <a:pt x="1297448" y="186379"/>
                    <a:pt x="1300958" y="334191"/>
                  </a:cubicBezTo>
                  <a:lnTo>
                    <a:pt x="1300958" y="1068935"/>
                  </a:lnTo>
                  <a:lnTo>
                    <a:pt x="0" y="1068935"/>
                  </a:lnTo>
                  <a:lnTo>
                    <a:pt x="0" y="334737"/>
                  </a:lnTo>
                  <a:cubicBezTo>
                    <a:pt x="3510" y="185660"/>
                    <a:pt x="183244" y="64045"/>
                    <a:pt x="433887" y="19070"/>
                  </a:cubicBezTo>
                  <a:close/>
                </a:path>
              </a:pathLst>
            </a:custGeom>
            <a:solidFill>
              <a:srgbClr val="193275"/>
            </a:solidFill>
          </p:spPr>
          <p:txBody>
            <a:bodyPr/>
            <a:lstStyle/>
            <a:p>
              <a:endParaRPr lang="pt-PT"/>
            </a:p>
          </p:txBody>
        </p:sp>
        <p:sp>
          <p:nvSpPr>
            <p:cNvPr id="21" name="TextBox 21"/>
            <p:cNvSpPr txBox="1"/>
            <p:nvPr/>
          </p:nvSpPr>
          <p:spPr>
            <a:xfrm>
              <a:off x="0" y="88900"/>
              <a:ext cx="1300959" cy="98003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22" name="Freeform 22"/>
          <p:cNvSpPr/>
          <p:nvPr/>
        </p:nvSpPr>
        <p:spPr>
          <a:xfrm>
            <a:off x="3049140" y="615428"/>
            <a:ext cx="4093306" cy="851498"/>
          </a:xfrm>
          <a:custGeom>
            <a:avLst/>
            <a:gdLst/>
            <a:ahLst/>
            <a:cxnLst/>
            <a:rect l="l" t="t" r="r" b="b"/>
            <a:pathLst>
              <a:path w="4093306" h="851498">
                <a:moveTo>
                  <a:pt x="0" y="0"/>
                </a:moveTo>
                <a:lnTo>
                  <a:pt x="4093306" y="0"/>
                </a:lnTo>
                <a:lnTo>
                  <a:pt x="4093306" y="851498"/>
                </a:lnTo>
                <a:lnTo>
                  <a:pt x="0" y="851498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26483" t="-141633" r="-23352" b="-163529"/>
            </a:stretch>
          </a:blipFill>
        </p:spPr>
        <p:txBody>
          <a:bodyPr/>
          <a:lstStyle/>
          <a:p>
            <a:endParaRPr lang="pt-PT"/>
          </a:p>
        </p:txBody>
      </p:sp>
      <p:sp>
        <p:nvSpPr>
          <p:cNvPr id="23" name="Freeform 23"/>
          <p:cNvSpPr/>
          <p:nvPr/>
        </p:nvSpPr>
        <p:spPr>
          <a:xfrm>
            <a:off x="1028700" y="615428"/>
            <a:ext cx="1689948" cy="2529540"/>
          </a:xfrm>
          <a:custGeom>
            <a:avLst/>
            <a:gdLst/>
            <a:ahLst/>
            <a:cxnLst/>
            <a:rect l="l" t="t" r="r" b="b"/>
            <a:pathLst>
              <a:path w="1689948" h="2529540">
                <a:moveTo>
                  <a:pt x="0" y="0"/>
                </a:moveTo>
                <a:lnTo>
                  <a:pt x="1689948" y="0"/>
                </a:lnTo>
                <a:lnTo>
                  <a:pt x="1689948" y="2529540"/>
                </a:lnTo>
                <a:lnTo>
                  <a:pt x="0" y="252954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pt-PT"/>
          </a:p>
        </p:txBody>
      </p:sp>
      <p:sp>
        <p:nvSpPr>
          <p:cNvPr id="25" name="Freeform 25"/>
          <p:cNvSpPr/>
          <p:nvPr/>
        </p:nvSpPr>
        <p:spPr>
          <a:xfrm>
            <a:off x="11400851" y="9593992"/>
            <a:ext cx="1680827" cy="343169"/>
          </a:xfrm>
          <a:custGeom>
            <a:avLst/>
            <a:gdLst/>
            <a:ahLst/>
            <a:cxnLst/>
            <a:rect l="l" t="t" r="r" b="b"/>
            <a:pathLst>
              <a:path w="1680827" h="343169">
                <a:moveTo>
                  <a:pt x="0" y="0"/>
                </a:moveTo>
                <a:lnTo>
                  <a:pt x="1680828" y="0"/>
                </a:lnTo>
                <a:lnTo>
                  <a:pt x="1680828" y="343169"/>
                </a:lnTo>
                <a:lnTo>
                  <a:pt x="0" y="343169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pt-PT"/>
          </a:p>
        </p:txBody>
      </p:sp>
      <p:sp>
        <p:nvSpPr>
          <p:cNvPr id="26" name="Freeform 26"/>
          <p:cNvSpPr/>
          <p:nvPr/>
        </p:nvSpPr>
        <p:spPr>
          <a:xfrm>
            <a:off x="6107940" y="9478020"/>
            <a:ext cx="2377982" cy="494673"/>
          </a:xfrm>
          <a:custGeom>
            <a:avLst/>
            <a:gdLst/>
            <a:ahLst/>
            <a:cxnLst/>
            <a:rect l="l" t="t" r="r" b="b"/>
            <a:pathLst>
              <a:path w="2377982" h="494673">
                <a:moveTo>
                  <a:pt x="0" y="0"/>
                </a:moveTo>
                <a:lnTo>
                  <a:pt x="2377982" y="0"/>
                </a:lnTo>
                <a:lnTo>
                  <a:pt x="2377982" y="494672"/>
                </a:lnTo>
                <a:lnTo>
                  <a:pt x="0" y="49467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26483" t="-141633" r="-23352" b="-163529"/>
            </a:stretch>
          </a:blipFill>
        </p:spPr>
        <p:txBody>
          <a:bodyPr/>
          <a:lstStyle/>
          <a:p>
            <a:endParaRPr lang="pt-PT"/>
          </a:p>
        </p:txBody>
      </p:sp>
      <p:sp>
        <p:nvSpPr>
          <p:cNvPr id="27" name="Freeform 27"/>
          <p:cNvSpPr/>
          <p:nvPr/>
        </p:nvSpPr>
        <p:spPr>
          <a:xfrm>
            <a:off x="8485922" y="9518791"/>
            <a:ext cx="2635736" cy="493571"/>
          </a:xfrm>
          <a:custGeom>
            <a:avLst/>
            <a:gdLst/>
            <a:ahLst/>
            <a:cxnLst/>
            <a:rect l="l" t="t" r="r" b="b"/>
            <a:pathLst>
              <a:path w="2635736" h="493571">
                <a:moveTo>
                  <a:pt x="0" y="0"/>
                </a:moveTo>
                <a:lnTo>
                  <a:pt x="2635736" y="0"/>
                </a:lnTo>
                <a:lnTo>
                  <a:pt x="2635736" y="493572"/>
                </a:lnTo>
                <a:lnTo>
                  <a:pt x="0" y="493572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-21048" t="-162319" r="-24759" b="-175664"/>
            </a:stretch>
          </a:blipFill>
        </p:spPr>
        <p:txBody>
          <a:bodyPr/>
          <a:lstStyle/>
          <a:p>
            <a:endParaRPr lang="pt-PT"/>
          </a:p>
        </p:txBody>
      </p:sp>
      <p:sp>
        <p:nvSpPr>
          <p:cNvPr id="28" name="Freeform 28"/>
          <p:cNvSpPr/>
          <p:nvPr/>
        </p:nvSpPr>
        <p:spPr>
          <a:xfrm>
            <a:off x="3854311" y="9464449"/>
            <a:ext cx="1771232" cy="472712"/>
          </a:xfrm>
          <a:custGeom>
            <a:avLst/>
            <a:gdLst/>
            <a:ahLst/>
            <a:cxnLst/>
            <a:rect l="l" t="t" r="r" b="b"/>
            <a:pathLst>
              <a:path w="1771232" h="472712">
                <a:moveTo>
                  <a:pt x="0" y="0"/>
                </a:moveTo>
                <a:lnTo>
                  <a:pt x="1771232" y="0"/>
                </a:lnTo>
                <a:lnTo>
                  <a:pt x="1771232" y="472712"/>
                </a:lnTo>
                <a:lnTo>
                  <a:pt x="0" y="472712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22285" t="-88953" r="-22927" b="-117107"/>
            </a:stretch>
          </a:blipFill>
        </p:spPr>
        <p:txBody>
          <a:bodyPr/>
          <a:lstStyle/>
          <a:p>
            <a:endParaRPr lang="pt-PT"/>
          </a:p>
        </p:txBody>
      </p:sp>
      <p:sp>
        <p:nvSpPr>
          <p:cNvPr id="29" name="Freeform 29"/>
          <p:cNvSpPr/>
          <p:nvPr/>
        </p:nvSpPr>
        <p:spPr>
          <a:xfrm>
            <a:off x="14224527" y="9609482"/>
            <a:ext cx="1591661" cy="370381"/>
          </a:xfrm>
          <a:custGeom>
            <a:avLst/>
            <a:gdLst/>
            <a:ahLst/>
            <a:cxnLst/>
            <a:rect l="l" t="t" r="r" b="b"/>
            <a:pathLst>
              <a:path w="1591661" h="370381">
                <a:moveTo>
                  <a:pt x="0" y="0"/>
                </a:moveTo>
                <a:lnTo>
                  <a:pt x="1591661" y="0"/>
                </a:lnTo>
                <a:lnTo>
                  <a:pt x="1591661" y="370381"/>
                </a:lnTo>
                <a:lnTo>
                  <a:pt x="0" y="370381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-73167" t="-193793" r="-20712" b="-174867"/>
            </a:stretch>
          </a:blipFill>
        </p:spPr>
        <p:txBody>
          <a:bodyPr/>
          <a:lstStyle/>
          <a:p>
            <a:endParaRPr lang="pt-PT"/>
          </a:p>
        </p:txBody>
      </p:sp>
      <p:sp>
        <p:nvSpPr>
          <p:cNvPr id="30" name="Freeform 30"/>
          <p:cNvSpPr/>
          <p:nvPr/>
        </p:nvSpPr>
        <p:spPr>
          <a:xfrm>
            <a:off x="13419842" y="9609482"/>
            <a:ext cx="779061" cy="336544"/>
          </a:xfrm>
          <a:custGeom>
            <a:avLst/>
            <a:gdLst/>
            <a:ahLst/>
            <a:cxnLst/>
            <a:rect l="l" t="t" r="r" b="b"/>
            <a:pathLst>
              <a:path w="779061" h="336544">
                <a:moveTo>
                  <a:pt x="0" y="0"/>
                </a:moveTo>
                <a:lnTo>
                  <a:pt x="779061" y="0"/>
                </a:lnTo>
                <a:lnTo>
                  <a:pt x="779061" y="336544"/>
                </a:lnTo>
                <a:lnTo>
                  <a:pt x="0" y="336544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r="-115750" b="-1968"/>
            </a:stretch>
          </a:blipFill>
        </p:spPr>
        <p:txBody>
          <a:bodyPr/>
          <a:lstStyle/>
          <a:p>
            <a:endParaRPr lang="pt-PT"/>
          </a:p>
        </p:txBody>
      </p:sp>
      <p:sp>
        <p:nvSpPr>
          <p:cNvPr id="31" name="Freeform 31"/>
          <p:cNvSpPr/>
          <p:nvPr/>
        </p:nvSpPr>
        <p:spPr>
          <a:xfrm>
            <a:off x="12676749" y="4554270"/>
            <a:ext cx="5474272" cy="3923413"/>
          </a:xfrm>
          <a:custGeom>
            <a:avLst/>
            <a:gdLst/>
            <a:ahLst/>
            <a:cxnLst/>
            <a:rect l="l" t="t" r="r" b="b"/>
            <a:pathLst>
              <a:path w="5474272" h="3923413">
                <a:moveTo>
                  <a:pt x="0" y="0"/>
                </a:moveTo>
                <a:lnTo>
                  <a:pt x="5474272" y="0"/>
                </a:lnTo>
                <a:lnTo>
                  <a:pt x="5474272" y="3923413"/>
                </a:lnTo>
                <a:lnTo>
                  <a:pt x="0" y="3923413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-13706" r="-13706"/>
            </a:stretch>
          </a:blipFill>
        </p:spPr>
        <p:txBody>
          <a:bodyPr/>
          <a:lstStyle/>
          <a:p>
            <a:endParaRPr lang="pt-PT"/>
          </a:p>
        </p:txBody>
      </p:sp>
      <p:sp>
        <p:nvSpPr>
          <p:cNvPr id="32" name="TextBox 32"/>
          <p:cNvSpPr txBox="1"/>
          <p:nvPr/>
        </p:nvSpPr>
        <p:spPr>
          <a:xfrm>
            <a:off x="3081516" y="3009900"/>
            <a:ext cx="10338327" cy="92833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/>
            <a:r>
              <a:rPr lang="en-US" sz="2011" b="1" dirty="0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ESTATÍSTICAS PARA AS TRANSMISSÕES ANTENA1:</a:t>
            </a:r>
          </a:p>
          <a:p>
            <a:pPr algn="l"/>
            <a:r>
              <a:rPr lang="en-US" sz="2011" b="1" dirty="0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 JOGOS DE PORTUGAL - ANTENA1 + RTP NOTÍCIAS + RTP.PT</a:t>
            </a:r>
          </a:p>
          <a:p>
            <a:pPr algn="l">
              <a:spcBef>
                <a:spcPct val="0"/>
              </a:spcBef>
            </a:pPr>
            <a:r>
              <a:rPr lang="en-US" sz="2011" b="1" dirty="0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4 POSTS COM PRESENÇA DE MARCA POR JOGO</a:t>
            </a:r>
          </a:p>
        </p:txBody>
      </p:sp>
      <p:sp>
        <p:nvSpPr>
          <p:cNvPr id="33" name="TextBox 33"/>
          <p:cNvSpPr txBox="1"/>
          <p:nvPr/>
        </p:nvSpPr>
        <p:spPr>
          <a:xfrm>
            <a:off x="3049140" y="1419301"/>
            <a:ext cx="9652166" cy="42423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513"/>
              </a:lnSpc>
              <a:spcBef>
                <a:spcPct val="0"/>
              </a:spcBef>
            </a:pPr>
            <a:r>
              <a:rPr lang="en-US" sz="2509" b="1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DIGITAL | PATROCÍNIO ESTATÍSTICAS JOGOS EM DIRETO</a:t>
            </a:r>
          </a:p>
        </p:txBody>
      </p:sp>
      <p:sp>
        <p:nvSpPr>
          <p:cNvPr id="34" name="TextBox 34"/>
          <p:cNvSpPr txBox="1"/>
          <p:nvPr/>
        </p:nvSpPr>
        <p:spPr>
          <a:xfrm>
            <a:off x="3081516" y="2088800"/>
            <a:ext cx="10327264" cy="6912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spcBef>
                <a:spcPct val="0"/>
              </a:spcBef>
            </a:pPr>
            <a:r>
              <a:rPr lang="en-US" sz="2246" b="1" dirty="0" err="1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Possibilidade</a:t>
            </a:r>
            <a:r>
              <a:rPr lang="en-US" sz="2246" b="1" dirty="0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 de </a:t>
            </a:r>
            <a:r>
              <a:rPr lang="en-US" sz="2246" b="1" dirty="0" err="1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patrocínio</a:t>
            </a:r>
            <a:r>
              <a:rPr lang="en-US" sz="2246" b="1" dirty="0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 de </a:t>
            </a:r>
            <a:r>
              <a:rPr lang="en-US" sz="2246" b="1" dirty="0" err="1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conteúdos</a:t>
            </a:r>
            <a:r>
              <a:rPr lang="en-US" sz="2246" b="1" dirty="0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 </a:t>
            </a:r>
            <a:r>
              <a:rPr lang="en-US" sz="2246" b="1" dirty="0" err="1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relacionados</a:t>
            </a:r>
            <a:r>
              <a:rPr lang="en-US" sz="2246" b="1" dirty="0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 com as </a:t>
            </a:r>
            <a:r>
              <a:rPr lang="en-US" sz="2246" b="1" dirty="0" err="1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estatísticas</a:t>
            </a:r>
            <a:r>
              <a:rPr lang="en-US" sz="2246" b="1" dirty="0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 dos </a:t>
            </a:r>
            <a:r>
              <a:rPr lang="en-US" sz="2246" b="1" dirty="0" err="1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jogos</a:t>
            </a:r>
            <a:r>
              <a:rPr lang="en-US" sz="2246" b="1" dirty="0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 de Portugal:</a:t>
            </a:r>
          </a:p>
        </p:txBody>
      </p:sp>
      <p:sp>
        <p:nvSpPr>
          <p:cNvPr id="35" name="TextBox 35"/>
          <p:cNvSpPr txBox="1"/>
          <p:nvPr/>
        </p:nvSpPr>
        <p:spPr>
          <a:xfrm>
            <a:off x="14944117" y="4140753"/>
            <a:ext cx="3206904" cy="24899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025"/>
              </a:lnSpc>
              <a:spcBef>
                <a:spcPct val="0"/>
              </a:spcBef>
            </a:pPr>
            <a:r>
              <a:rPr lang="en-US" sz="1447" b="1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Imagem meramente ilustrativa</a:t>
            </a:r>
          </a:p>
        </p:txBody>
      </p:sp>
      <p:sp>
        <p:nvSpPr>
          <p:cNvPr id="36" name="TextBox 36"/>
          <p:cNvSpPr txBox="1"/>
          <p:nvPr/>
        </p:nvSpPr>
        <p:spPr>
          <a:xfrm>
            <a:off x="1757299" y="9068766"/>
            <a:ext cx="16530701" cy="3232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659"/>
              </a:lnSpc>
              <a:spcBef>
                <a:spcPct val="0"/>
              </a:spcBef>
            </a:pPr>
            <a:r>
              <a:rPr lang="en-US" sz="1899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*Caso Portugal jogue a Final, o jogo do 3º e 4ª lugar não será transmitido; caso Portugal jogue o jogo do 3º e 4º lugar, a Final não será transmitida</a:t>
            </a:r>
          </a:p>
        </p:txBody>
      </p:sp>
      <p:sp>
        <p:nvSpPr>
          <p:cNvPr id="37" name="TextBox 37"/>
          <p:cNvSpPr txBox="1"/>
          <p:nvPr/>
        </p:nvSpPr>
        <p:spPr>
          <a:xfrm>
            <a:off x="1873674" y="8628737"/>
            <a:ext cx="3206904" cy="24899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025"/>
              </a:lnSpc>
              <a:spcBef>
                <a:spcPct val="0"/>
              </a:spcBef>
            </a:pPr>
            <a:r>
              <a:rPr lang="en-US" sz="1447" b="1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Produção RTP</a:t>
            </a:r>
          </a:p>
        </p:txBody>
      </p:sp>
      <p:pic>
        <p:nvPicPr>
          <p:cNvPr id="39" name="Imagem 38">
            <a:extLst>
              <a:ext uri="{FF2B5EF4-FFF2-40B4-BE49-F238E27FC236}">
                <a16:creationId xmlns:a16="http://schemas.microsoft.com/office/drawing/2014/main" id="{12E8A3EC-6B13-D2F8-FF29-81DCA7AA2EAB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harpenSoften amount="20000"/>
                    </a14:imgEffect>
                    <a14:imgEffect>
                      <a14:brightnessContrast contrast="1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00477" y="4455761"/>
            <a:ext cx="11011982" cy="3537786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0"/>
            <a:ext cx="18288000" cy="10218926"/>
            <a:chOff x="0" y="0"/>
            <a:chExt cx="4816593" cy="2691404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4816592" cy="2691405"/>
            </a:xfrm>
            <a:custGeom>
              <a:avLst/>
              <a:gdLst/>
              <a:ahLst/>
              <a:cxnLst/>
              <a:rect l="l" t="t" r="r" b="b"/>
              <a:pathLst>
                <a:path w="4816592" h="2691405">
                  <a:moveTo>
                    <a:pt x="0" y="0"/>
                  </a:moveTo>
                  <a:lnTo>
                    <a:pt x="4816592" y="0"/>
                  </a:lnTo>
                  <a:lnTo>
                    <a:pt x="4816592" y="2691405"/>
                  </a:lnTo>
                  <a:lnTo>
                    <a:pt x="0" y="2691405"/>
                  </a:lnTo>
                  <a:close/>
                </a:path>
              </a:pathLst>
            </a:custGeom>
            <a:solidFill>
              <a:srgbClr val="0000FF"/>
            </a:solidFill>
          </p:spPr>
          <p:txBody>
            <a:bodyPr/>
            <a:lstStyle/>
            <a:p>
              <a:endParaRPr lang="pt-PT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4816593" cy="272950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0" y="-47627"/>
            <a:ext cx="5433156" cy="5191127"/>
            <a:chOff x="0" y="0"/>
            <a:chExt cx="1430955" cy="1367211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1430955" cy="1367211"/>
            </a:xfrm>
            <a:custGeom>
              <a:avLst/>
              <a:gdLst/>
              <a:ahLst/>
              <a:cxnLst/>
              <a:rect l="l" t="t" r="r" b="b"/>
              <a:pathLst>
                <a:path w="1430955" h="1367211">
                  <a:moveTo>
                    <a:pt x="715477" y="0"/>
                  </a:moveTo>
                  <a:cubicBezTo>
                    <a:pt x="320330" y="0"/>
                    <a:pt x="0" y="306061"/>
                    <a:pt x="0" y="683605"/>
                  </a:cubicBezTo>
                  <a:cubicBezTo>
                    <a:pt x="0" y="1061150"/>
                    <a:pt x="320330" y="1367211"/>
                    <a:pt x="715477" y="1367211"/>
                  </a:cubicBezTo>
                  <a:cubicBezTo>
                    <a:pt x="1110625" y="1367211"/>
                    <a:pt x="1430955" y="1061150"/>
                    <a:pt x="1430955" y="683605"/>
                  </a:cubicBezTo>
                  <a:cubicBezTo>
                    <a:pt x="1430955" y="306061"/>
                    <a:pt x="1110625" y="0"/>
                    <a:pt x="715477" y="0"/>
                  </a:cubicBezTo>
                  <a:close/>
                </a:path>
              </a:pathLst>
            </a:custGeom>
            <a:solidFill>
              <a:srgbClr val="C20018"/>
            </a:solidFill>
          </p:spPr>
          <p:txBody>
            <a:bodyPr/>
            <a:lstStyle/>
            <a:p>
              <a:endParaRPr lang="pt-PT"/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134152" y="90076"/>
              <a:ext cx="1162651" cy="114895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8" name="Group 8"/>
          <p:cNvGrpSpPr/>
          <p:nvPr/>
        </p:nvGrpSpPr>
        <p:grpSpPr>
          <a:xfrm rot="-5400000">
            <a:off x="4087644" y="-1032081"/>
            <a:ext cx="5221946" cy="7298954"/>
            <a:chOff x="0" y="0"/>
            <a:chExt cx="660400" cy="923071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660400" cy="923071"/>
            </a:xfrm>
            <a:custGeom>
              <a:avLst/>
              <a:gdLst/>
              <a:ahLst/>
              <a:cxnLst/>
              <a:rect l="l" t="t" r="r" b="b"/>
              <a:pathLst>
                <a:path w="660400" h="923071">
                  <a:moveTo>
                    <a:pt x="220252" y="19070"/>
                  </a:moveTo>
                  <a:cubicBezTo>
                    <a:pt x="254000" y="7556"/>
                    <a:pt x="292600" y="0"/>
                    <a:pt x="330378" y="0"/>
                  </a:cubicBezTo>
                  <a:cubicBezTo>
                    <a:pt x="368157" y="0"/>
                    <a:pt x="404509" y="6476"/>
                    <a:pt x="438009" y="17990"/>
                  </a:cubicBezTo>
                  <a:cubicBezTo>
                    <a:pt x="438723" y="18350"/>
                    <a:pt x="439435" y="18350"/>
                    <a:pt x="440148" y="18710"/>
                  </a:cubicBezTo>
                  <a:cubicBezTo>
                    <a:pt x="565955" y="64765"/>
                    <a:pt x="658618" y="186379"/>
                    <a:pt x="660400" y="330951"/>
                  </a:cubicBezTo>
                  <a:lnTo>
                    <a:pt x="660400" y="923071"/>
                  </a:lnTo>
                  <a:lnTo>
                    <a:pt x="0" y="923071"/>
                  </a:lnTo>
                  <a:lnTo>
                    <a:pt x="0" y="331391"/>
                  </a:lnTo>
                  <a:cubicBezTo>
                    <a:pt x="1782" y="185660"/>
                    <a:pt x="93019" y="64045"/>
                    <a:pt x="220252" y="19070"/>
                  </a:cubicBezTo>
                  <a:close/>
                </a:path>
              </a:pathLst>
            </a:custGeom>
            <a:solidFill>
              <a:srgbClr val="193275"/>
            </a:solidFill>
          </p:spPr>
          <p:txBody>
            <a:bodyPr/>
            <a:lstStyle/>
            <a:p>
              <a:endParaRPr lang="pt-PT"/>
            </a:p>
          </p:txBody>
        </p:sp>
        <p:sp>
          <p:nvSpPr>
            <p:cNvPr id="10" name="TextBox 10"/>
            <p:cNvSpPr txBox="1"/>
            <p:nvPr/>
          </p:nvSpPr>
          <p:spPr>
            <a:xfrm>
              <a:off x="0" y="88900"/>
              <a:ext cx="660400" cy="83417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1" name="TextBox 11"/>
          <p:cNvSpPr txBox="1"/>
          <p:nvPr/>
        </p:nvSpPr>
        <p:spPr>
          <a:xfrm>
            <a:off x="11370720" y="3803077"/>
            <a:ext cx="4076118" cy="15716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209"/>
              </a:lnSpc>
            </a:pPr>
            <a:r>
              <a:rPr lang="en-US" sz="5175" b="1" spc="36">
                <a:solidFill>
                  <a:srgbClr val="FFFFFF"/>
                </a:solidFill>
                <a:latin typeface="Roboto Bold"/>
                <a:ea typeface="Roboto Bold"/>
                <a:cs typeface="Roboto Bold"/>
                <a:sym typeface="Roboto Bold"/>
              </a:rPr>
              <a:t>PROPOSTA</a:t>
            </a:r>
          </a:p>
          <a:p>
            <a:pPr algn="ctr">
              <a:lnSpc>
                <a:spcPts val="6209"/>
              </a:lnSpc>
            </a:pPr>
            <a:r>
              <a:rPr lang="en-US" sz="5175" b="1" spc="36">
                <a:solidFill>
                  <a:srgbClr val="FFFFFF"/>
                </a:solidFill>
                <a:latin typeface="Roboto Bold"/>
                <a:ea typeface="Roboto Bold"/>
                <a:cs typeface="Roboto Bold"/>
                <a:sym typeface="Roboto Bold"/>
              </a:rPr>
              <a:t>ESPECIAL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9872599" y="6127752"/>
            <a:ext cx="7072360" cy="7905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209"/>
              </a:lnSpc>
            </a:pPr>
            <a:r>
              <a:rPr lang="en-US" sz="5175" b="1" spc="36">
                <a:solidFill>
                  <a:srgbClr val="FFFFFF"/>
                </a:solidFill>
                <a:latin typeface="Roboto Bold"/>
                <a:ea typeface="Roboto Bold"/>
                <a:cs typeface="Roboto Bold"/>
                <a:sym typeface="Roboto Bold"/>
              </a:rPr>
              <a:t>FIFA WORLD CUP 2026</a:t>
            </a:r>
          </a:p>
        </p:txBody>
      </p:sp>
      <p:grpSp>
        <p:nvGrpSpPr>
          <p:cNvPr id="13" name="Group 13"/>
          <p:cNvGrpSpPr/>
          <p:nvPr/>
        </p:nvGrpSpPr>
        <p:grpSpPr>
          <a:xfrm rot="5400000">
            <a:off x="1138379" y="3974296"/>
            <a:ext cx="5221946" cy="7498703"/>
            <a:chOff x="0" y="0"/>
            <a:chExt cx="660400" cy="948333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660400" cy="948333"/>
            </a:xfrm>
            <a:custGeom>
              <a:avLst/>
              <a:gdLst/>
              <a:ahLst/>
              <a:cxnLst/>
              <a:rect l="l" t="t" r="r" b="b"/>
              <a:pathLst>
                <a:path w="660400" h="948333">
                  <a:moveTo>
                    <a:pt x="220252" y="19070"/>
                  </a:moveTo>
                  <a:cubicBezTo>
                    <a:pt x="254000" y="7556"/>
                    <a:pt x="292600" y="0"/>
                    <a:pt x="330378" y="0"/>
                  </a:cubicBezTo>
                  <a:cubicBezTo>
                    <a:pt x="368157" y="0"/>
                    <a:pt x="404509" y="6476"/>
                    <a:pt x="438009" y="17990"/>
                  </a:cubicBezTo>
                  <a:cubicBezTo>
                    <a:pt x="438723" y="18350"/>
                    <a:pt x="439435" y="18350"/>
                    <a:pt x="440148" y="18710"/>
                  </a:cubicBezTo>
                  <a:cubicBezTo>
                    <a:pt x="565955" y="64765"/>
                    <a:pt x="658618" y="186379"/>
                    <a:pt x="660400" y="331513"/>
                  </a:cubicBezTo>
                  <a:lnTo>
                    <a:pt x="660400" y="948333"/>
                  </a:lnTo>
                  <a:lnTo>
                    <a:pt x="0" y="948333"/>
                  </a:lnTo>
                  <a:lnTo>
                    <a:pt x="0" y="331970"/>
                  </a:lnTo>
                  <a:cubicBezTo>
                    <a:pt x="1782" y="185660"/>
                    <a:pt x="93019" y="64045"/>
                    <a:pt x="220252" y="19070"/>
                  </a:cubicBezTo>
                  <a:close/>
                </a:path>
              </a:pathLst>
            </a:custGeom>
            <a:solidFill>
              <a:srgbClr val="0A0094"/>
            </a:solidFill>
          </p:spPr>
          <p:txBody>
            <a:bodyPr/>
            <a:lstStyle/>
            <a:p>
              <a:endParaRPr lang="pt-PT"/>
            </a:p>
          </p:txBody>
        </p:sp>
        <p:sp>
          <p:nvSpPr>
            <p:cNvPr id="15" name="TextBox 15"/>
            <p:cNvSpPr txBox="1"/>
            <p:nvPr/>
          </p:nvSpPr>
          <p:spPr>
            <a:xfrm>
              <a:off x="0" y="88900"/>
              <a:ext cx="660400" cy="85943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6" name="Group 16"/>
          <p:cNvGrpSpPr/>
          <p:nvPr/>
        </p:nvGrpSpPr>
        <p:grpSpPr>
          <a:xfrm rot="5400000">
            <a:off x="6452902" y="6074420"/>
            <a:ext cx="4990558" cy="3298454"/>
            <a:chOff x="0" y="0"/>
            <a:chExt cx="631137" cy="417143"/>
          </a:xfrm>
        </p:grpSpPr>
        <p:sp>
          <p:nvSpPr>
            <p:cNvPr id="17" name="Freeform 17"/>
            <p:cNvSpPr/>
            <p:nvPr/>
          </p:nvSpPr>
          <p:spPr>
            <a:xfrm>
              <a:off x="0" y="0"/>
              <a:ext cx="631137" cy="417143"/>
            </a:xfrm>
            <a:custGeom>
              <a:avLst/>
              <a:gdLst/>
              <a:ahLst/>
              <a:cxnLst/>
              <a:rect l="l" t="t" r="r" b="b"/>
              <a:pathLst>
                <a:path w="631137" h="417143">
                  <a:moveTo>
                    <a:pt x="210493" y="19070"/>
                  </a:moveTo>
                  <a:cubicBezTo>
                    <a:pt x="242745" y="7556"/>
                    <a:pt x="279635" y="0"/>
                    <a:pt x="315739" y="0"/>
                  </a:cubicBezTo>
                  <a:cubicBezTo>
                    <a:pt x="351843" y="0"/>
                    <a:pt x="386585" y="6476"/>
                    <a:pt x="418601" y="17990"/>
                  </a:cubicBezTo>
                  <a:cubicBezTo>
                    <a:pt x="419283" y="18350"/>
                    <a:pt x="419964" y="18350"/>
                    <a:pt x="420644" y="18710"/>
                  </a:cubicBezTo>
                  <a:cubicBezTo>
                    <a:pt x="540877" y="64765"/>
                    <a:pt x="629434" y="186379"/>
                    <a:pt x="631137" y="319713"/>
                  </a:cubicBezTo>
                  <a:lnTo>
                    <a:pt x="631137" y="417143"/>
                  </a:lnTo>
                  <a:lnTo>
                    <a:pt x="0" y="417143"/>
                  </a:lnTo>
                  <a:lnTo>
                    <a:pt x="0" y="319786"/>
                  </a:lnTo>
                  <a:cubicBezTo>
                    <a:pt x="1703" y="185660"/>
                    <a:pt x="88897" y="64045"/>
                    <a:pt x="210493" y="19070"/>
                  </a:cubicBezTo>
                  <a:close/>
                </a:path>
              </a:pathLst>
            </a:custGeom>
            <a:solidFill>
              <a:srgbClr val="0A0094"/>
            </a:solidFill>
          </p:spPr>
          <p:txBody>
            <a:bodyPr/>
            <a:lstStyle/>
            <a:p>
              <a:endParaRPr lang="pt-PT"/>
            </a:p>
          </p:txBody>
        </p:sp>
        <p:sp>
          <p:nvSpPr>
            <p:cNvPr id="18" name="TextBox 18"/>
            <p:cNvSpPr txBox="1"/>
            <p:nvPr/>
          </p:nvSpPr>
          <p:spPr>
            <a:xfrm>
              <a:off x="0" y="88900"/>
              <a:ext cx="631137" cy="32824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9" name="Group 19"/>
          <p:cNvGrpSpPr/>
          <p:nvPr/>
        </p:nvGrpSpPr>
        <p:grpSpPr>
          <a:xfrm rot="5400000">
            <a:off x="8918335" y="917335"/>
            <a:ext cx="10287000" cy="8452330"/>
            <a:chOff x="0" y="0"/>
            <a:chExt cx="1300959" cy="1068935"/>
          </a:xfrm>
        </p:grpSpPr>
        <p:sp>
          <p:nvSpPr>
            <p:cNvPr id="20" name="Freeform 20"/>
            <p:cNvSpPr/>
            <p:nvPr/>
          </p:nvSpPr>
          <p:spPr>
            <a:xfrm>
              <a:off x="0" y="0"/>
              <a:ext cx="1300958" cy="1068935"/>
            </a:xfrm>
            <a:custGeom>
              <a:avLst/>
              <a:gdLst/>
              <a:ahLst/>
              <a:cxnLst/>
              <a:rect l="l" t="t" r="r" b="b"/>
              <a:pathLst>
                <a:path w="1300958" h="1068935">
                  <a:moveTo>
                    <a:pt x="433887" y="19070"/>
                  </a:moveTo>
                  <a:cubicBezTo>
                    <a:pt x="500369" y="7556"/>
                    <a:pt x="576410" y="0"/>
                    <a:pt x="650830" y="0"/>
                  </a:cubicBezTo>
                  <a:cubicBezTo>
                    <a:pt x="725252" y="0"/>
                    <a:pt x="796865" y="6476"/>
                    <a:pt x="862858" y="17990"/>
                  </a:cubicBezTo>
                  <a:cubicBezTo>
                    <a:pt x="864264" y="18350"/>
                    <a:pt x="865668" y="18350"/>
                    <a:pt x="867071" y="18710"/>
                  </a:cubicBezTo>
                  <a:cubicBezTo>
                    <a:pt x="1114906" y="64765"/>
                    <a:pt x="1297448" y="186379"/>
                    <a:pt x="1300958" y="334191"/>
                  </a:cubicBezTo>
                  <a:lnTo>
                    <a:pt x="1300958" y="1068935"/>
                  </a:lnTo>
                  <a:lnTo>
                    <a:pt x="0" y="1068935"/>
                  </a:lnTo>
                  <a:lnTo>
                    <a:pt x="0" y="334737"/>
                  </a:lnTo>
                  <a:cubicBezTo>
                    <a:pt x="3510" y="185660"/>
                    <a:pt x="183244" y="64045"/>
                    <a:pt x="433887" y="19070"/>
                  </a:cubicBezTo>
                  <a:close/>
                </a:path>
              </a:pathLst>
            </a:custGeom>
            <a:solidFill>
              <a:srgbClr val="193275"/>
            </a:solidFill>
          </p:spPr>
          <p:txBody>
            <a:bodyPr/>
            <a:lstStyle/>
            <a:p>
              <a:endParaRPr lang="pt-PT"/>
            </a:p>
          </p:txBody>
        </p:sp>
        <p:sp>
          <p:nvSpPr>
            <p:cNvPr id="21" name="TextBox 21"/>
            <p:cNvSpPr txBox="1"/>
            <p:nvPr/>
          </p:nvSpPr>
          <p:spPr>
            <a:xfrm>
              <a:off x="0" y="88900"/>
              <a:ext cx="1300959" cy="98003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22" name="Freeform 22"/>
          <p:cNvSpPr/>
          <p:nvPr/>
        </p:nvSpPr>
        <p:spPr>
          <a:xfrm>
            <a:off x="3049140" y="615428"/>
            <a:ext cx="4093306" cy="851498"/>
          </a:xfrm>
          <a:custGeom>
            <a:avLst/>
            <a:gdLst/>
            <a:ahLst/>
            <a:cxnLst/>
            <a:rect l="l" t="t" r="r" b="b"/>
            <a:pathLst>
              <a:path w="4093306" h="851498">
                <a:moveTo>
                  <a:pt x="0" y="0"/>
                </a:moveTo>
                <a:lnTo>
                  <a:pt x="4093306" y="0"/>
                </a:lnTo>
                <a:lnTo>
                  <a:pt x="4093306" y="851498"/>
                </a:lnTo>
                <a:lnTo>
                  <a:pt x="0" y="851498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26483" t="-141633" r="-23352" b="-163529"/>
            </a:stretch>
          </a:blipFill>
        </p:spPr>
        <p:txBody>
          <a:bodyPr/>
          <a:lstStyle/>
          <a:p>
            <a:endParaRPr lang="pt-PT"/>
          </a:p>
        </p:txBody>
      </p:sp>
      <p:sp>
        <p:nvSpPr>
          <p:cNvPr id="23" name="Freeform 23"/>
          <p:cNvSpPr/>
          <p:nvPr/>
        </p:nvSpPr>
        <p:spPr>
          <a:xfrm>
            <a:off x="1028700" y="615428"/>
            <a:ext cx="1689948" cy="2529540"/>
          </a:xfrm>
          <a:custGeom>
            <a:avLst/>
            <a:gdLst/>
            <a:ahLst/>
            <a:cxnLst/>
            <a:rect l="l" t="t" r="r" b="b"/>
            <a:pathLst>
              <a:path w="1689948" h="2529540">
                <a:moveTo>
                  <a:pt x="0" y="0"/>
                </a:moveTo>
                <a:lnTo>
                  <a:pt x="1689948" y="0"/>
                </a:lnTo>
                <a:lnTo>
                  <a:pt x="1689948" y="2529540"/>
                </a:lnTo>
                <a:lnTo>
                  <a:pt x="0" y="2529540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pt-PT"/>
          </a:p>
        </p:txBody>
      </p:sp>
      <p:sp>
        <p:nvSpPr>
          <p:cNvPr id="25" name="Freeform 25"/>
          <p:cNvSpPr/>
          <p:nvPr/>
        </p:nvSpPr>
        <p:spPr>
          <a:xfrm>
            <a:off x="14437752" y="1759434"/>
            <a:ext cx="3493186" cy="6937868"/>
          </a:xfrm>
          <a:custGeom>
            <a:avLst/>
            <a:gdLst/>
            <a:ahLst/>
            <a:cxnLst/>
            <a:rect l="l" t="t" r="r" b="b"/>
            <a:pathLst>
              <a:path w="3493186" h="6937868">
                <a:moveTo>
                  <a:pt x="0" y="0"/>
                </a:moveTo>
                <a:lnTo>
                  <a:pt x="3493186" y="0"/>
                </a:lnTo>
                <a:lnTo>
                  <a:pt x="3493186" y="6937869"/>
                </a:lnTo>
                <a:lnTo>
                  <a:pt x="0" y="6937869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t="-366" r="-5006" b="-2398"/>
            </a:stretch>
          </a:blipFill>
        </p:spPr>
        <p:txBody>
          <a:bodyPr/>
          <a:lstStyle/>
          <a:p>
            <a:endParaRPr lang="pt-PT"/>
          </a:p>
        </p:txBody>
      </p:sp>
      <p:sp>
        <p:nvSpPr>
          <p:cNvPr id="26" name="Freeform 26"/>
          <p:cNvSpPr/>
          <p:nvPr/>
        </p:nvSpPr>
        <p:spPr>
          <a:xfrm>
            <a:off x="14437752" y="2940328"/>
            <a:ext cx="3538640" cy="4366666"/>
          </a:xfrm>
          <a:custGeom>
            <a:avLst/>
            <a:gdLst/>
            <a:ahLst/>
            <a:cxnLst/>
            <a:rect l="l" t="t" r="r" b="b"/>
            <a:pathLst>
              <a:path w="3538640" h="4366666">
                <a:moveTo>
                  <a:pt x="0" y="0"/>
                </a:moveTo>
                <a:lnTo>
                  <a:pt x="3538640" y="0"/>
                </a:lnTo>
                <a:lnTo>
                  <a:pt x="3538640" y="4366665"/>
                </a:lnTo>
                <a:lnTo>
                  <a:pt x="0" y="4366665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-52944" r="-64968" b="-878"/>
            </a:stretch>
          </a:blipFill>
        </p:spPr>
        <p:txBody>
          <a:bodyPr/>
          <a:lstStyle/>
          <a:p>
            <a:endParaRPr lang="pt-PT"/>
          </a:p>
        </p:txBody>
      </p:sp>
      <p:sp>
        <p:nvSpPr>
          <p:cNvPr id="27" name="Freeform 27"/>
          <p:cNvSpPr/>
          <p:nvPr/>
        </p:nvSpPr>
        <p:spPr>
          <a:xfrm>
            <a:off x="14437752" y="2940328"/>
            <a:ext cx="3538640" cy="4366666"/>
          </a:xfrm>
          <a:custGeom>
            <a:avLst/>
            <a:gdLst/>
            <a:ahLst/>
            <a:cxnLst/>
            <a:rect l="l" t="t" r="r" b="b"/>
            <a:pathLst>
              <a:path w="3538640" h="4366666">
                <a:moveTo>
                  <a:pt x="0" y="0"/>
                </a:moveTo>
                <a:lnTo>
                  <a:pt x="3538640" y="0"/>
                </a:lnTo>
                <a:lnTo>
                  <a:pt x="3538640" y="4366665"/>
                </a:lnTo>
                <a:lnTo>
                  <a:pt x="0" y="4366665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-50803" t="-16016" r="-10872" b="-15000"/>
            </a:stretch>
          </a:blipFill>
        </p:spPr>
        <p:txBody>
          <a:bodyPr/>
          <a:lstStyle/>
          <a:p>
            <a:endParaRPr lang="pt-PT"/>
          </a:p>
        </p:txBody>
      </p:sp>
      <p:sp>
        <p:nvSpPr>
          <p:cNvPr id="28" name="Freeform 28"/>
          <p:cNvSpPr/>
          <p:nvPr/>
        </p:nvSpPr>
        <p:spPr>
          <a:xfrm>
            <a:off x="14589024" y="3356789"/>
            <a:ext cx="1441173" cy="250663"/>
          </a:xfrm>
          <a:custGeom>
            <a:avLst/>
            <a:gdLst/>
            <a:ahLst/>
            <a:cxnLst/>
            <a:rect l="l" t="t" r="r" b="b"/>
            <a:pathLst>
              <a:path w="1441173" h="250663">
                <a:moveTo>
                  <a:pt x="0" y="0"/>
                </a:moveTo>
                <a:lnTo>
                  <a:pt x="1441172" y="0"/>
                </a:lnTo>
                <a:lnTo>
                  <a:pt x="1441172" y="250663"/>
                </a:lnTo>
                <a:lnTo>
                  <a:pt x="0" y="250663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l="-22995" t="-184414" r="-21205" b="-181940"/>
            </a:stretch>
          </a:blipFill>
        </p:spPr>
        <p:txBody>
          <a:bodyPr/>
          <a:lstStyle/>
          <a:p>
            <a:endParaRPr lang="pt-PT"/>
          </a:p>
        </p:txBody>
      </p:sp>
      <p:pic>
        <p:nvPicPr>
          <p:cNvPr id="29" name="Picture 29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rcRect t="24441" b="2209"/>
          <a:stretch>
            <a:fillRect/>
          </a:stretch>
        </p:blipFill>
        <p:spPr>
          <a:xfrm>
            <a:off x="14437752" y="2965528"/>
            <a:ext cx="3493186" cy="4577992"/>
          </a:xfrm>
          <a:prstGeom prst="rect">
            <a:avLst/>
          </a:prstGeom>
        </p:spPr>
      </p:pic>
      <p:sp>
        <p:nvSpPr>
          <p:cNvPr id="30" name="Freeform 30"/>
          <p:cNvSpPr/>
          <p:nvPr/>
        </p:nvSpPr>
        <p:spPr>
          <a:xfrm>
            <a:off x="14437752" y="3230134"/>
            <a:ext cx="1627037" cy="339130"/>
          </a:xfrm>
          <a:custGeom>
            <a:avLst/>
            <a:gdLst/>
            <a:ahLst/>
            <a:cxnLst/>
            <a:rect l="l" t="t" r="r" b="b"/>
            <a:pathLst>
              <a:path w="1627037" h="339130">
                <a:moveTo>
                  <a:pt x="0" y="0"/>
                </a:moveTo>
                <a:lnTo>
                  <a:pt x="1627037" y="0"/>
                </a:lnTo>
                <a:lnTo>
                  <a:pt x="1627037" y="339130"/>
                </a:lnTo>
                <a:lnTo>
                  <a:pt x="0" y="339130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 l="-17741" t="-122951" r="-8744" b="-118398"/>
            </a:stretch>
          </a:blipFill>
        </p:spPr>
        <p:txBody>
          <a:bodyPr/>
          <a:lstStyle/>
          <a:p>
            <a:endParaRPr lang="pt-PT"/>
          </a:p>
        </p:txBody>
      </p:sp>
      <p:sp>
        <p:nvSpPr>
          <p:cNvPr id="31" name="Freeform 31"/>
          <p:cNvSpPr/>
          <p:nvPr/>
        </p:nvSpPr>
        <p:spPr>
          <a:xfrm>
            <a:off x="11400851" y="9593992"/>
            <a:ext cx="1680827" cy="343169"/>
          </a:xfrm>
          <a:custGeom>
            <a:avLst/>
            <a:gdLst/>
            <a:ahLst/>
            <a:cxnLst/>
            <a:rect l="l" t="t" r="r" b="b"/>
            <a:pathLst>
              <a:path w="1680827" h="343169">
                <a:moveTo>
                  <a:pt x="0" y="0"/>
                </a:moveTo>
                <a:lnTo>
                  <a:pt x="1680828" y="0"/>
                </a:lnTo>
                <a:lnTo>
                  <a:pt x="1680828" y="343169"/>
                </a:lnTo>
                <a:lnTo>
                  <a:pt x="0" y="343169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/>
            </a:stretch>
          </a:blipFill>
        </p:spPr>
        <p:txBody>
          <a:bodyPr/>
          <a:lstStyle/>
          <a:p>
            <a:endParaRPr lang="pt-PT"/>
          </a:p>
        </p:txBody>
      </p:sp>
      <p:sp>
        <p:nvSpPr>
          <p:cNvPr id="32" name="Freeform 32"/>
          <p:cNvSpPr/>
          <p:nvPr/>
        </p:nvSpPr>
        <p:spPr>
          <a:xfrm>
            <a:off x="6107940" y="9478020"/>
            <a:ext cx="2377982" cy="494673"/>
          </a:xfrm>
          <a:custGeom>
            <a:avLst/>
            <a:gdLst/>
            <a:ahLst/>
            <a:cxnLst/>
            <a:rect l="l" t="t" r="r" b="b"/>
            <a:pathLst>
              <a:path w="2377982" h="494673">
                <a:moveTo>
                  <a:pt x="0" y="0"/>
                </a:moveTo>
                <a:lnTo>
                  <a:pt x="2377982" y="0"/>
                </a:lnTo>
                <a:lnTo>
                  <a:pt x="2377982" y="494672"/>
                </a:lnTo>
                <a:lnTo>
                  <a:pt x="0" y="494672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26483" t="-141633" r="-23352" b="-163529"/>
            </a:stretch>
          </a:blipFill>
        </p:spPr>
        <p:txBody>
          <a:bodyPr/>
          <a:lstStyle/>
          <a:p>
            <a:endParaRPr lang="pt-PT"/>
          </a:p>
        </p:txBody>
      </p:sp>
      <p:sp>
        <p:nvSpPr>
          <p:cNvPr id="33" name="Freeform 33"/>
          <p:cNvSpPr/>
          <p:nvPr/>
        </p:nvSpPr>
        <p:spPr>
          <a:xfrm>
            <a:off x="8485922" y="9518791"/>
            <a:ext cx="2635736" cy="493571"/>
          </a:xfrm>
          <a:custGeom>
            <a:avLst/>
            <a:gdLst/>
            <a:ahLst/>
            <a:cxnLst/>
            <a:rect l="l" t="t" r="r" b="b"/>
            <a:pathLst>
              <a:path w="2635736" h="493571">
                <a:moveTo>
                  <a:pt x="0" y="0"/>
                </a:moveTo>
                <a:lnTo>
                  <a:pt x="2635736" y="0"/>
                </a:lnTo>
                <a:lnTo>
                  <a:pt x="2635736" y="493572"/>
                </a:lnTo>
                <a:lnTo>
                  <a:pt x="0" y="493572"/>
                </a:lnTo>
                <a:lnTo>
                  <a:pt x="0" y="0"/>
                </a:lnTo>
                <a:close/>
              </a:path>
            </a:pathLst>
          </a:custGeom>
          <a:blipFill>
            <a:blip r:embed="rId13"/>
            <a:stretch>
              <a:fillRect l="-21048" t="-162319" r="-24759" b="-175664"/>
            </a:stretch>
          </a:blipFill>
        </p:spPr>
        <p:txBody>
          <a:bodyPr/>
          <a:lstStyle/>
          <a:p>
            <a:endParaRPr lang="pt-PT"/>
          </a:p>
        </p:txBody>
      </p:sp>
      <p:sp>
        <p:nvSpPr>
          <p:cNvPr id="34" name="Freeform 34"/>
          <p:cNvSpPr/>
          <p:nvPr/>
        </p:nvSpPr>
        <p:spPr>
          <a:xfrm>
            <a:off x="3854311" y="9464449"/>
            <a:ext cx="1771232" cy="472712"/>
          </a:xfrm>
          <a:custGeom>
            <a:avLst/>
            <a:gdLst/>
            <a:ahLst/>
            <a:cxnLst/>
            <a:rect l="l" t="t" r="r" b="b"/>
            <a:pathLst>
              <a:path w="1771232" h="472712">
                <a:moveTo>
                  <a:pt x="0" y="0"/>
                </a:moveTo>
                <a:lnTo>
                  <a:pt x="1771232" y="0"/>
                </a:lnTo>
                <a:lnTo>
                  <a:pt x="1771232" y="472712"/>
                </a:lnTo>
                <a:lnTo>
                  <a:pt x="0" y="472712"/>
                </a:lnTo>
                <a:lnTo>
                  <a:pt x="0" y="0"/>
                </a:lnTo>
                <a:close/>
              </a:path>
            </a:pathLst>
          </a:custGeom>
          <a:blipFill>
            <a:blip r:embed="rId14"/>
            <a:stretch>
              <a:fillRect l="-22285" t="-88953" r="-22927" b="-117107"/>
            </a:stretch>
          </a:blipFill>
        </p:spPr>
        <p:txBody>
          <a:bodyPr/>
          <a:lstStyle/>
          <a:p>
            <a:endParaRPr lang="pt-PT"/>
          </a:p>
        </p:txBody>
      </p:sp>
      <p:sp>
        <p:nvSpPr>
          <p:cNvPr id="35" name="Freeform 35"/>
          <p:cNvSpPr/>
          <p:nvPr/>
        </p:nvSpPr>
        <p:spPr>
          <a:xfrm>
            <a:off x="14224527" y="9609482"/>
            <a:ext cx="1591661" cy="370381"/>
          </a:xfrm>
          <a:custGeom>
            <a:avLst/>
            <a:gdLst/>
            <a:ahLst/>
            <a:cxnLst/>
            <a:rect l="l" t="t" r="r" b="b"/>
            <a:pathLst>
              <a:path w="1591661" h="370381">
                <a:moveTo>
                  <a:pt x="0" y="0"/>
                </a:moveTo>
                <a:lnTo>
                  <a:pt x="1591661" y="0"/>
                </a:lnTo>
                <a:lnTo>
                  <a:pt x="1591661" y="370381"/>
                </a:lnTo>
                <a:lnTo>
                  <a:pt x="0" y="370381"/>
                </a:lnTo>
                <a:lnTo>
                  <a:pt x="0" y="0"/>
                </a:lnTo>
                <a:close/>
              </a:path>
            </a:pathLst>
          </a:custGeom>
          <a:blipFill>
            <a:blip r:embed="rId15"/>
            <a:stretch>
              <a:fillRect l="-73167" t="-193793" r="-20712" b="-174867"/>
            </a:stretch>
          </a:blipFill>
        </p:spPr>
        <p:txBody>
          <a:bodyPr/>
          <a:lstStyle/>
          <a:p>
            <a:endParaRPr lang="pt-PT"/>
          </a:p>
        </p:txBody>
      </p:sp>
      <p:sp>
        <p:nvSpPr>
          <p:cNvPr id="36" name="Freeform 36"/>
          <p:cNvSpPr/>
          <p:nvPr/>
        </p:nvSpPr>
        <p:spPr>
          <a:xfrm>
            <a:off x="13419842" y="9609482"/>
            <a:ext cx="779061" cy="336544"/>
          </a:xfrm>
          <a:custGeom>
            <a:avLst/>
            <a:gdLst/>
            <a:ahLst/>
            <a:cxnLst/>
            <a:rect l="l" t="t" r="r" b="b"/>
            <a:pathLst>
              <a:path w="779061" h="336544">
                <a:moveTo>
                  <a:pt x="0" y="0"/>
                </a:moveTo>
                <a:lnTo>
                  <a:pt x="779061" y="0"/>
                </a:lnTo>
                <a:lnTo>
                  <a:pt x="779061" y="336544"/>
                </a:lnTo>
                <a:lnTo>
                  <a:pt x="0" y="336544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 r="-115750" b="-1968"/>
            </a:stretch>
          </a:blipFill>
        </p:spPr>
        <p:txBody>
          <a:bodyPr/>
          <a:lstStyle/>
          <a:p>
            <a:endParaRPr lang="pt-PT"/>
          </a:p>
        </p:txBody>
      </p:sp>
      <p:sp>
        <p:nvSpPr>
          <p:cNvPr id="37" name="TextBox 37"/>
          <p:cNvSpPr txBox="1"/>
          <p:nvPr/>
        </p:nvSpPr>
        <p:spPr>
          <a:xfrm>
            <a:off x="3049140" y="1419301"/>
            <a:ext cx="7548268" cy="42423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513"/>
              </a:lnSpc>
              <a:spcBef>
                <a:spcPct val="0"/>
              </a:spcBef>
            </a:pPr>
            <a:r>
              <a:rPr lang="en-US" sz="2509" b="1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DIGITAL | PATROCÍNIO EMOÇÃO EM CAMPO</a:t>
            </a:r>
          </a:p>
        </p:txBody>
      </p:sp>
      <p:sp>
        <p:nvSpPr>
          <p:cNvPr id="38" name="TextBox 38"/>
          <p:cNvSpPr txBox="1"/>
          <p:nvPr/>
        </p:nvSpPr>
        <p:spPr>
          <a:xfrm>
            <a:off x="3081516" y="2365902"/>
            <a:ext cx="11143012" cy="207364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/>
            <a:r>
              <a:rPr lang="en-US" sz="2246" b="1" dirty="0" err="1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Possibilidade</a:t>
            </a:r>
            <a:r>
              <a:rPr lang="en-US" sz="2246" b="1" dirty="0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 de </a:t>
            </a:r>
            <a:r>
              <a:rPr lang="en-US" sz="2246" b="1" dirty="0" err="1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patrocínio</a:t>
            </a:r>
            <a:r>
              <a:rPr lang="en-US" sz="2246" b="1" dirty="0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 de </a:t>
            </a:r>
            <a:r>
              <a:rPr lang="en-US" sz="2246" b="1" dirty="0" err="1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conteúdos</a:t>
            </a:r>
            <a:r>
              <a:rPr lang="en-US" sz="2246" b="1" dirty="0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 </a:t>
            </a:r>
            <a:r>
              <a:rPr lang="en-US" sz="2246" b="1" dirty="0" err="1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realizados</a:t>
            </a:r>
            <a:r>
              <a:rPr lang="en-US" sz="2246" b="1" dirty="0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 a </a:t>
            </a:r>
            <a:r>
              <a:rPr lang="en-US" sz="2246" b="1" dirty="0" err="1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partir</a:t>
            </a:r>
            <a:r>
              <a:rPr lang="en-US" sz="2246" b="1" dirty="0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 do local dos </a:t>
            </a:r>
            <a:r>
              <a:rPr lang="en-US" sz="2246" b="1" dirty="0" err="1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jogos</a:t>
            </a:r>
            <a:r>
              <a:rPr lang="en-US" sz="2246" b="1" dirty="0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, no </a:t>
            </a:r>
            <a:r>
              <a:rPr lang="en-US" sz="2246" b="1" dirty="0" err="1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formato</a:t>
            </a:r>
            <a:r>
              <a:rPr lang="en-US" sz="2246" b="1" dirty="0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 reel </a:t>
            </a:r>
            <a:r>
              <a:rPr lang="en-US" sz="2246" b="1" dirty="0" err="1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em</a:t>
            </a:r>
            <a:r>
              <a:rPr lang="en-US" sz="2246" b="1" dirty="0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 Antena1 + RTP </a:t>
            </a:r>
            <a:r>
              <a:rPr lang="en-US" sz="2246" b="1" dirty="0" err="1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Notícias</a:t>
            </a:r>
            <a:r>
              <a:rPr lang="en-US" sz="2246" b="1" dirty="0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 + RTP.PT</a:t>
            </a:r>
          </a:p>
          <a:p>
            <a:pPr marL="485123" lvl="1" indent="-242562" algn="l">
              <a:buFont typeface="Arial"/>
              <a:buChar char="•"/>
            </a:pPr>
            <a:r>
              <a:rPr lang="en-US" sz="2246" b="1" dirty="0" err="1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Logótipo</a:t>
            </a:r>
            <a:r>
              <a:rPr lang="en-US" sz="2246" b="1" dirty="0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 de </a:t>
            </a:r>
            <a:r>
              <a:rPr lang="en-US" sz="2246" b="1" dirty="0" err="1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marca</a:t>
            </a:r>
            <a:r>
              <a:rPr lang="en-US" sz="2246" b="1" dirty="0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 </a:t>
            </a:r>
            <a:r>
              <a:rPr lang="en-US" sz="2246" b="1" dirty="0" err="1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na</a:t>
            </a:r>
            <a:r>
              <a:rPr lang="en-US" sz="2246" b="1" dirty="0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 </a:t>
            </a:r>
            <a:r>
              <a:rPr lang="en-US" sz="2246" b="1" dirty="0" err="1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imagem</a:t>
            </a:r>
            <a:r>
              <a:rPr lang="en-US" sz="2246" b="1" dirty="0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 do pots</a:t>
            </a:r>
          </a:p>
          <a:p>
            <a:pPr marL="485123" lvl="1" indent="-242562" algn="l">
              <a:buFont typeface="Arial"/>
              <a:buChar char="•"/>
            </a:pPr>
            <a:r>
              <a:rPr lang="en-US" sz="2246" b="1" dirty="0" err="1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Identificação</a:t>
            </a:r>
            <a:r>
              <a:rPr lang="en-US" sz="2246" b="1" dirty="0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 da </a:t>
            </a:r>
            <a:r>
              <a:rPr lang="en-US" sz="2246" b="1" dirty="0" err="1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marca</a:t>
            </a:r>
            <a:r>
              <a:rPr lang="en-US" sz="2246" b="1" dirty="0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 no copy do post</a:t>
            </a:r>
          </a:p>
          <a:p>
            <a:pPr marL="485123" lvl="1" indent="-242562" algn="l">
              <a:buFont typeface="Arial"/>
              <a:buChar char="•"/>
            </a:pPr>
            <a:r>
              <a:rPr lang="en-US" sz="2246" b="1" dirty="0" err="1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Publicação</a:t>
            </a:r>
            <a:r>
              <a:rPr lang="en-US" sz="2246" b="1" dirty="0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 </a:t>
            </a:r>
            <a:r>
              <a:rPr lang="en-US" sz="2246" b="1" dirty="0" err="1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nas</a:t>
            </a:r>
            <a:r>
              <a:rPr lang="en-US" sz="2246" b="1" dirty="0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 redes </a:t>
            </a:r>
            <a:r>
              <a:rPr lang="en-US" sz="2246" b="1" dirty="0" err="1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sociais</a:t>
            </a:r>
            <a:r>
              <a:rPr lang="en-US" sz="2246" b="1" dirty="0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 da Antena1 + RTP.PT + RTP </a:t>
            </a:r>
            <a:r>
              <a:rPr lang="en-US" sz="2246" b="1" dirty="0" err="1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Notícias</a:t>
            </a:r>
            <a:endParaRPr lang="en-US" sz="2246" b="1" dirty="0">
              <a:solidFill>
                <a:srgbClr val="FFFFFF"/>
              </a:solidFill>
              <a:latin typeface="Montserrat Bold"/>
              <a:ea typeface="Montserrat Bold"/>
              <a:cs typeface="Montserrat Bold"/>
              <a:sym typeface="Montserrat Bold"/>
            </a:endParaRPr>
          </a:p>
          <a:p>
            <a:pPr algn="l">
              <a:spcBef>
                <a:spcPct val="0"/>
              </a:spcBef>
            </a:pPr>
            <a:endParaRPr lang="en-US" sz="2246" b="1" dirty="0">
              <a:solidFill>
                <a:srgbClr val="FFFFFF"/>
              </a:solidFill>
              <a:latin typeface="Montserrat Bold"/>
              <a:ea typeface="Montserrat Bold"/>
              <a:cs typeface="Montserrat Bold"/>
              <a:sym typeface="Montserrat Bold"/>
            </a:endParaRPr>
          </a:p>
        </p:txBody>
      </p:sp>
      <p:sp>
        <p:nvSpPr>
          <p:cNvPr id="39" name="TextBox 39"/>
          <p:cNvSpPr txBox="1"/>
          <p:nvPr/>
        </p:nvSpPr>
        <p:spPr>
          <a:xfrm>
            <a:off x="14603620" y="1406237"/>
            <a:ext cx="3206904" cy="24899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025"/>
              </a:lnSpc>
              <a:spcBef>
                <a:spcPct val="0"/>
              </a:spcBef>
            </a:pPr>
            <a:r>
              <a:rPr lang="en-US" sz="1447" b="1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Imagem meramente ilustrativa</a:t>
            </a:r>
          </a:p>
        </p:txBody>
      </p:sp>
      <p:sp>
        <p:nvSpPr>
          <p:cNvPr id="40" name="TextBox 40"/>
          <p:cNvSpPr txBox="1"/>
          <p:nvPr/>
        </p:nvSpPr>
        <p:spPr>
          <a:xfrm>
            <a:off x="1228202" y="8877802"/>
            <a:ext cx="16530701" cy="3232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659"/>
              </a:lnSpc>
              <a:spcBef>
                <a:spcPct val="0"/>
              </a:spcBef>
            </a:pPr>
            <a:r>
              <a:rPr lang="en-US" sz="1899" dirty="0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*Caso Portugal </a:t>
            </a:r>
            <a:r>
              <a:rPr lang="en-US" sz="1899" dirty="0" err="1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jogue</a:t>
            </a:r>
            <a:r>
              <a:rPr lang="en-US" sz="1899" dirty="0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 a Final, o </a:t>
            </a:r>
            <a:r>
              <a:rPr lang="en-US" sz="1899" dirty="0" err="1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jogo</a:t>
            </a:r>
            <a:r>
              <a:rPr lang="en-US" sz="1899" dirty="0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 do 3º e 4ª </a:t>
            </a:r>
            <a:r>
              <a:rPr lang="en-US" sz="1899" dirty="0" err="1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lugar</a:t>
            </a:r>
            <a:r>
              <a:rPr lang="en-US" sz="1899" dirty="0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1899" dirty="0" err="1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não</a:t>
            </a:r>
            <a:r>
              <a:rPr lang="en-US" sz="1899" dirty="0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1899" dirty="0" err="1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será</a:t>
            </a:r>
            <a:r>
              <a:rPr lang="en-US" sz="1899" dirty="0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1899" dirty="0" err="1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transmitido</a:t>
            </a:r>
            <a:r>
              <a:rPr lang="en-US" sz="1899" dirty="0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; </a:t>
            </a:r>
            <a:r>
              <a:rPr lang="en-US" sz="1899" dirty="0" err="1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caso</a:t>
            </a:r>
            <a:r>
              <a:rPr lang="en-US" sz="1899" dirty="0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 Portugal </a:t>
            </a:r>
            <a:r>
              <a:rPr lang="en-US" sz="1899" dirty="0" err="1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jogue</a:t>
            </a:r>
            <a:r>
              <a:rPr lang="en-US" sz="1899" dirty="0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 o </a:t>
            </a:r>
            <a:r>
              <a:rPr lang="en-US" sz="1899" dirty="0" err="1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jogo</a:t>
            </a:r>
            <a:r>
              <a:rPr lang="en-US" sz="1899" dirty="0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 do 3º e 4º </a:t>
            </a:r>
            <a:r>
              <a:rPr lang="en-US" sz="1899" dirty="0" err="1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lugar</a:t>
            </a:r>
            <a:r>
              <a:rPr lang="en-US" sz="1899" dirty="0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, a Final </a:t>
            </a:r>
            <a:r>
              <a:rPr lang="en-US" sz="1899" dirty="0" err="1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não</a:t>
            </a:r>
            <a:r>
              <a:rPr lang="en-US" sz="1899" dirty="0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1899" dirty="0" err="1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será</a:t>
            </a:r>
            <a:r>
              <a:rPr lang="en-US" sz="1899" dirty="0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1899" dirty="0" err="1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transmitida</a:t>
            </a:r>
            <a:endParaRPr lang="en-US" sz="1899" dirty="0">
              <a:solidFill>
                <a:srgbClr val="FFFFFF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41" name="TextBox 41"/>
          <p:cNvSpPr txBox="1"/>
          <p:nvPr/>
        </p:nvSpPr>
        <p:spPr>
          <a:xfrm>
            <a:off x="1445687" y="8484145"/>
            <a:ext cx="3206904" cy="24899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025"/>
              </a:lnSpc>
              <a:spcBef>
                <a:spcPct val="0"/>
              </a:spcBef>
            </a:pPr>
            <a:r>
              <a:rPr lang="en-US" sz="1447" b="1" dirty="0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Produção RTP</a:t>
            </a:r>
          </a:p>
        </p:txBody>
      </p:sp>
      <p:grpSp>
        <p:nvGrpSpPr>
          <p:cNvPr id="42" name="Group 42"/>
          <p:cNvGrpSpPr/>
          <p:nvPr/>
        </p:nvGrpSpPr>
        <p:grpSpPr>
          <a:xfrm>
            <a:off x="14684678" y="6803490"/>
            <a:ext cx="3086100" cy="450351"/>
            <a:chOff x="0" y="0"/>
            <a:chExt cx="4114800" cy="600467"/>
          </a:xfrm>
        </p:grpSpPr>
        <p:grpSp>
          <p:nvGrpSpPr>
            <p:cNvPr id="43" name="Group 43"/>
            <p:cNvGrpSpPr/>
            <p:nvPr/>
          </p:nvGrpSpPr>
          <p:grpSpPr>
            <a:xfrm>
              <a:off x="0" y="0"/>
              <a:ext cx="4114800" cy="600467"/>
              <a:chOff x="0" y="0"/>
              <a:chExt cx="812800" cy="118611"/>
            </a:xfrm>
          </p:grpSpPr>
          <p:sp>
            <p:nvSpPr>
              <p:cNvPr id="44" name="Freeform 44"/>
              <p:cNvSpPr/>
              <p:nvPr/>
            </p:nvSpPr>
            <p:spPr>
              <a:xfrm>
                <a:off x="0" y="0"/>
                <a:ext cx="812800" cy="118611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118611">
                    <a:moveTo>
                      <a:pt x="0" y="0"/>
                    </a:moveTo>
                    <a:lnTo>
                      <a:pt x="812800" y="0"/>
                    </a:lnTo>
                    <a:lnTo>
                      <a:pt x="812800" y="118611"/>
                    </a:lnTo>
                    <a:lnTo>
                      <a:pt x="0" y="118611"/>
                    </a:lnTo>
                    <a:close/>
                  </a:path>
                </a:pathLst>
              </a:custGeom>
              <a:solidFill>
                <a:srgbClr val="F3AC26"/>
              </a:solidFill>
            </p:spPr>
            <p:txBody>
              <a:bodyPr/>
              <a:lstStyle/>
              <a:p>
                <a:endParaRPr lang="pt-PT"/>
              </a:p>
            </p:txBody>
          </p:sp>
          <p:sp>
            <p:nvSpPr>
              <p:cNvPr id="45" name="TextBox 45"/>
              <p:cNvSpPr txBox="1"/>
              <p:nvPr/>
            </p:nvSpPr>
            <p:spPr>
              <a:xfrm>
                <a:off x="0" y="-38100"/>
                <a:ext cx="812800" cy="156711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sp>
          <p:nvSpPr>
            <p:cNvPr id="46" name="TextBox 46"/>
            <p:cNvSpPr txBox="1"/>
            <p:nvPr/>
          </p:nvSpPr>
          <p:spPr>
            <a:xfrm>
              <a:off x="0" y="-38100"/>
              <a:ext cx="4114800" cy="603673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820"/>
                </a:lnSpc>
              </a:pPr>
              <a:r>
                <a:rPr lang="en-US" sz="1300" b="1">
                  <a:solidFill>
                    <a:srgbClr val="193275"/>
                  </a:solidFill>
                  <a:latin typeface="Open Sans Bold"/>
                  <a:ea typeface="Open Sans Bold"/>
                  <a:cs typeface="Open Sans Bold"/>
                  <a:sym typeface="Open Sans Bold"/>
                </a:rPr>
                <a:t>Emoçõa emCampo </a:t>
              </a:r>
            </a:p>
            <a:p>
              <a:pPr algn="ctr">
                <a:lnSpc>
                  <a:spcPts val="1820"/>
                </a:lnSpc>
                <a:spcBef>
                  <a:spcPct val="0"/>
                </a:spcBef>
              </a:pPr>
              <a:r>
                <a:rPr lang="en-US" sz="1300" b="1">
                  <a:solidFill>
                    <a:srgbClr val="193275"/>
                  </a:solidFill>
                  <a:latin typeface="Open Sans Bold"/>
                  <a:ea typeface="Open Sans Bold"/>
                  <a:cs typeface="Open Sans Bold"/>
                  <a:sym typeface="Open Sans Bold"/>
                </a:rPr>
                <a:t> oferecido por marca X</a:t>
              </a:r>
            </a:p>
          </p:txBody>
        </p:sp>
      </p:grpSp>
      <p:pic>
        <p:nvPicPr>
          <p:cNvPr id="48" name="Imagem 47">
            <a:extLst>
              <a:ext uri="{FF2B5EF4-FFF2-40B4-BE49-F238E27FC236}">
                <a16:creationId xmlns:a16="http://schemas.microsoft.com/office/drawing/2014/main" id="{679AED74-0A81-803F-23F2-CBD25B691A6C}"/>
              </a:ext>
            </a:extLst>
          </p:cNvPr>
          <p:cNvPicPr>
            <a:picLocks noChangeAspect="1"/>
          </p:cNvPicPr>
          <p:nvPr/>
        </p:nvPicPr>
        <p:blipFill>
          <a:blip r:embed="rId16"/>
          <a:srcRect l="-71"/>
          <a:stretch>
            <a:fillRect/>
          </a:stretch>
        </p:blipFill>
        <p:spPr>
          <a:xfrm>
            <a:off x="1393257" y="4537589"/>
            <a:ext cx="11811783" cy="382408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7104" fill="hold"/>
                                        <p:tgtEl>
                                          <p:spTgt spid="2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1">
              <p:cMediaNode vol="100000">
                <p:cTn id="7" fill="hold" display="0">
                  <p:stCondLst>
                    <p:cond delay="indefinite"/>
                  </p:stCondLst>
                </p:cTn>
                <p:tgtEl>
                  <p:spTgt spid="29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47627" y="-47627"/>
            <a:ext cx="18383248" cy="10382248"/>
          </a:xfrm>
          <a:custGeom>
            <a:avLst/>
            <a:gdLst/>
            <a:ahLst/>
            <a:cxnLst/>
            <a:rect l="l" t="t" r="r" b="b"/>
            <a:pathLst>
              <a:path w="18383248" h="10382248">
                <a:moveTo>
                  <a:pt x="0" y="0"/>
                </a:moveTo>
                <a:lnTo>
                  <a:pt x="18383247" y="0"/>
                </a:lnTo>
                <a:lnTo>
                  <a:pt x="18383247" y="10382247"/>
                </a:lnTo>
                <a:lnTo>
                  <a:pt x="0" y="10382247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pt-PT"/>
          </a:p>
        </p:txBody>
      </p:sp>
      <p:grpSp>
        <p:nvGrpSpPr>
          <p:cNvPr id="3" name="Group 3"/>
          <p:cNvGrpSpPr/>
          <p:nvPr/>
        </p:nvGrpSpPr>
        <p:grpSpPr>
          <a:xfrm>
            <a:off x="0" y="-47627"/>
            <a:ext cx="5433156" cy="5191127"/>
            <a:chOff x="0" y="0"/>
            <a:chExt cx="1430955" cy="1367211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1430955" cy="1367211"/>
            </a:xfrm>
            <a:custGeom>
              <a:avLst/>
              <a:gdLst/>
              <a:ahLst/>
              <a:cxnLst/>
              <a:rect l="l" t="t" r="r" b="b"/>
              <a:pathLst>
                <a:path w="1430955" h="1367211">
                  <a:moveTo>
                    <a:pt x="715477" y="0"/>
                  </a:moveTo>
                  <a:cubicBezTo>
                    <a:pt x="320330" y="0"/>
                    <a:pt x="0" y="306061"/>
                    <a:pt x="0" y="683605"/>
                  </a:cubicBezTo>
                  <a:cubicBezTo>
                    <a:pt x="0" y="1061150"/>
                    <a:pt x="320330" y="1367211"/>
                    <a:pt x="715477" y="1367211"/>
                  </a:cubicBezTo>
                  <a:cubicBezTo>
                    <a:pt x="1110625" y="1367211"/>
                    <a:pt x="1430955" y="1061150"/>
                    <a:pt x="1430955" y="683605"/>
                  </a:cubicBezTo>
                  <a:cubicBezTo>
                    <a:pt x="1430955" y="306061"/>
                    <a:pt x="1110625" y="0"/>
                    <a:pt x="715477" y="0"/>
                  </a:cubicBezTo>
                  <a:close/>
                </a:path>
              </a:pathLst>
            </a:custGeom>
            <a:solidFill>
              <a:srgbClr val="193275"/>
            </a:solidFill>
          </p:spPr>
          <p:txBody>
            <a:bodyPr/>
            <a:lstStyle/>
            <a:p>
              <a:endParaRPr lang="pt-PT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134152" y="90076"/>
              <a:ext cx="1162651" cy="114895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6" name="Group 6"/>
          <p:cNvGrpSpPr/>
          <p:nvPr/>
        </p:nvGrpSpPr>
        <p:grpSpPr>
          <a:xfrm rot="-5400000">
            <a:off x="4087644" y="-1032081"/>
            <a:ext cx="5221946" cy="7298954"/>
            <a:chOff x="0" y="0"/>
            <a:chExt cx="660400" cy="923071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660400" cy="923071"/>
            </a:xfrm>
            <a:custGeom>
              <a:avLst/>
              <a:gdLst/>
              <a:ahLst/>
              <a:cxnLst/>
              <a:rect l="l" t="t" r="r" b="b"/>
              <a:pathLst>
                <a:path w="660400" h="923071">
                  <a:moveTo>
                    <a:pt x="220252" y="19070"/>
                  </a:moveTo>
                  <a:cubicBezTo>
                    <a:pt x="254000" y="7556"/>
                    <a:pt x="292600" y="0"/>
                    <a:pt x="330378" y="0"/>
                  </a:cubicBezTo>
                  <a:cubicBezTo>
                    <a:pt x="368157" y="0"/>
                    <a:pt x="404509" y="6476"/>
                    <a:pt x="438009" y="17990"/>
                  </a:cubicBezTo>
                  <a:cubicBezTo>
                    <a:pt x="438723" y="18350"/>
                    <a:pt x="439435" y="18350"/>
                    <a:pt x="440148" y="18710"/>
                  </a:cubicBezTo>
                  <a:cubicBezTo>
                    <a:pt x="565955" y="64765"/>
                    <a:pt x="658618" y="186379"/>
                    <a:pt x="660400" y="330951"/>
                  </a:cubicBezTo>
                  <a:lnTo>
                    <a:pt x="660400" y="923071"/>
                  </a:lnTo>
                  <a:lnTo>
                    <a:pt x="0" y="923071"/>
                  </a:lnTo>
                  <a:lnTo>
                    <a:pt x="0" y="331391"/>
                  </a:lnTo>
                  <a:cubicBezTo>
                    <a:pt x="1782" y="185660"/>
                    <a:pt x="93019" y="64045"/>
                    <a:pt x="220252" y="19070"/>
                  </a:cubicBezTo>
                  <a:close/>
                </a:path>
              </a:pathLst>
            </a:custGeom>
            <a:solidFill>
              <a:srgbClr val="193275"/>
            </a:solidFill>
          </p:spPr>
          <p:txBody>
            <a:bodyPr/>
            <a:lstStyle/>
            <a:p>
              <a:endParaRPr lang="pt-PT"/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0" y="88900"/>
              <a:ext cx="660400" cy="83417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9" name="TextBox 9"/>
          <p:cNvSpPr txBox="1"/>
          <p:nvPr/>
        </p:nvSpPr>
        <p:spPr>
          <a:xfrm>
            <a:off x="11370720" y="3803077"/>
            <a:ext cx="4076118" cy="15716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209"/>
              </a:lnSpc>
            </a:pPr>
            <a:r>
              <a:rPr lang="en-US" sz="5175" b="1" spc="36">
                <a:solidFill>
                  <a:srgbClr val="FFFFFF"/>
                </a:solidFill>
                <a:latin typeface="Roboto Bold"/>
                <a:ea typeface="Roboto Bold"/>
                <a:cs typeface="Roboto Bold"/>
                <a:sym typeface="Roboto Bold"/>
              </a:rPr>
              <a:t>PROPOSTA</a:t>
            </a:r>
          </a:p>
          <a:p>
            <a:pPr algn="ctr">
              <a:lnSpc>
                <a:spcPts val="6209"/>
              </a:lnSpc>
            </a:pPr>
            <a:r>
              <a:rPr lang="en-US" sz="5175" b="1" spc="36">
                <a:solidFill>
                  <a:srgbClr val="FFFFFF"/>
                </a:solidFill>
                <a:latin typeface="Roboto Bold"/>
                <a:ea typeface="Roboto Bold"/>
                <a:cs typeface="Roboto Bold"/>
                <a:sym typeface="Roboto Bold"/>
              </a:rPr>
              <a:t>ESPECIAL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9872599" y="6127752"/>
            <a:ext cx="7072360" cy="7905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209"/>
              </a:lnSpc>
            </a:pPr>
            <a:r>
              <a:rPr lang="en-US" sz="5175" b="1" spc="36">
                <a:solidFill>
                  <a:srgbClr val="FFFFFF"/>
                </a:solidFill>
                <a:latin typeface="Roboto Bold"/>
                <a:ea typeface="Roboto Bold"/>
                <a:cs typeface="Roboto Bold"/>
                <a:sym typeface="Roboto Bold"/>
              </a:rPr>
              <a:t>FIFA WORLD CUP 2026</a:t>
            </a:r>
          </a:p>
        </p:txBody>
      </p:sp>
      <p:grpSp>
        <p:nvGrpSpPr>
          <p:cNvPr id="11" name="Group 11"/>
          <p:cNvGrpSpPr/>
          <p:nvPr/>
        </p:nvGrpSpPr>
        <p:grpSpPr>
          <a:xfrm rot="5400000">
            <a:off x="1138379" y="3902106"/>
            <a:ext cx="5221946" cy="7498703"/>
            <a:chOff x="0" y="0"/>
            <a:chExt cx="660400" cy="948333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660400" cy="948333"/>
            </a:xfrm>
            <a:custGeom>
              <a:avLst/>
              <a:gdLst/>
              <a:ahLst/>
              <a:cxnLst/>
              <a:rect l="l" t="t" r="r" b="b"/>
              <a:pathLst>
                <a:path w="660400" h="948333">
                  <a:moveTo>
                    <a:pt x="220252" y="19070"/>
                  </a:moveTo>
                  <a:cubicBezTo>
                    <a:pt x="254000" y="7556"/>
                    <a:pt x="292600" y="0"/>
                    <a:pt x="330378" y="0"/>
                  </a:cubicBezTo>
                  <a:cubicBezTo>
                    <a:pt x="368157" y="0"/>
                    <a:pt x="404509" y="6476"/>
                    <a:pt x="438009" y="17990"/>
                  </a:cubicBezTo>
                  <a:cubicBezTo>
                    <a:pt x="438723" y="18350"/>
                    <a:pt x="439435" y="18350"/>
                    <a:pt x="440148" y="18710"/>
                  </a:cubicBezTo>
                  <a:cubicBezTo>
                    <a:pt x="565955" y="64765"/>
                    <a:pt x="658618" y="186379"/>
                    <a:pt x="660400" y="331513"/>
                  </a:cubicBezTo>
                  <a:lnTo>
                    <a:pt x="660400" y="948333"/>
                  </a:lnTo>
                  <a:lnTo>
                    <a:pt x="0" y="948333"/>
                  </a:lnTo>
                  <a:lnTo>
                    <a:pt x="0" y="331970"/>
                  </a:lnTo>
                  <a:cubicBezTo>
                    <a:pt x="1782" y="185660"/>
                    <a:pt x="93019" y="64045"/>
                    <a:pt x="220252" y="19070"/>
                  </a:cubicBezTo>
                  <a:close/>
                </a:path>
              </a:pathLst>
            </a:custGeom>
            <a:solidFill>
              <a:srgbClr val="0A0094"/>
            </a:solidFill>
          </p:spPr>
          <p:txBody>
            <a:bodyPr/>
            <a:lstStyle/>
            <a:p>
              <a:endParaRPr lang="pt-PT"/>
            </a:p>
          </p:txBody>
        </p:sp>
        <p:sp>
          <p:nvSpPr>
            <p:cNvPr id="13" name="TextBox 13"/>
            <p:cNvSpPr txBox="1"/>
            <p:nvPr/>
          </p:nvSpPr>
          <p:spPr>
            <a:xfrm>
              <a:off x="0" y="88900"/>
              <a:ext cx="660400" cy="85943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7" name="Group 17"/>
          <p:cNvGrpSpPr/>
          <p:nvPr/>
        </p:nvGrpSpPr>
        <p:grpSpPr>
          <a:xfrm rot="5400000">
            <a:off x="6452902" y="6074420"/>
            <a:ext cx="4990558" cy="3298454"/>
            <a:chOff x="0" y="0"/>
            <a:chExt cx="631137" cy="417143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631137" cy="417143"/>
            </a:xfrm>
            <a:custGeom>
              <a:avLst/>
              <a:gdLst/>
              <a:ahLst/>
              <a:cxnLst/>
              <a:rect l="l" t="t" r="r" b="b"/>
              <a:pathLst>
                <a:path w="631137" h="417143">
                  <a:moveTo>
                    <a:pt x="210493" y="19070"/>
                  </a:moveTo>
                  <a:cubicBezTo>
                    <a:pt x="242745" y="7556"/>
                    <a:pt x="279635" y="0"/>
                    <a:pt x="315739" y="0"/>
                  </a:cubicBezTo>
                  <a:cubicBezTo>
                    <a:pt x="351843" y="0"/>
                    <a:pt x="386585" y="6476"/>
                    <a:pt x="418601" y="17990"/>
                  </a:cubicBezTo>
                  <a:cubicBezTo>
                    <a:pt x="419283" y="18350"/>
                    <a:pt x="419964" y="18350"/>
                    <a:pt x="420644" y="18710"/>
                  </a:cubicBezTo>
                  <a:cubicBezTo>
                    <a:pt x="540877" y="64765"/>
                    <a:pt x="629434" y="186379"/>
                    <a:pt x="631137" y="319713"/>
                  </a:cubicBezTo>
                  <a:lnTo>
                    <a:pt x="631137" y="417143"/>
                  </a:lnTo>
                  <a:lnTo>
                    <a:pt x="0" y="417143"/>
                  </a:lnTo>
                  <a:lnTo>
                    <a:pt x="0" y="319786"/>
                  </a:lnTo>
                  <a:cubicBezTo>
                    <a:pt x="1703" y="185660"/>
                    <a:pt x="88897" y="64045"/>
                    <a:pt x="210493" y="19070"/>
                  </a:cubicBezTo>
                  <a:close/>
                </a:path>
              </a:pathLst>
            </a:custGeom>
            <a:solidFill>
              <a:srgbClr val="0A0094"/>
            </a:solidFill>
          </p:spPr>
          <p:txBody>
            <a:bodyPr/>
            <a:lstStyle/>
            <a:p>
              <a:endParaRPr lang="pt-PT"/>
            </a:p>
          </p:txBody>
        </p:sp>
        <p:sp>
          <p:nvSpPr>
            <p:cNvPr id="19" name="TextBox 19"/>
            <p:cNvSpPr txBox="1"/>
            <p:nvPr/>
          </p:nvSpPr>
          <p:spPr>
            <a:xfrm>
              <a:off x="0" y="88900"/>
              <a:ext cx="631137" cy="32824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20" name="Group 20"/>
          <p:cNvGrpSpPr/>
          <p:nvPr/>
        </p:nvGrpSpPr>
        <p:grpSpPr>
          <a:xfrm rot="5400000">
            <a:off x="8918335" y="917335"/>
            <a:ext cx="10287000" cy="8452330"/>
            <a:chOff x="0" y="0"/>
            <a:chExt cx="1300959" cy="1068935"/>
          </a:xfrm>
        </p:grpSpPr>
        <p:sp>
          <p:nvSpPr>
            <p:cNvPr id="21" name="Freeform 21"/>
            <p:cNvSpPr/>
            <p:nvPr/>
          </p:nvSpPr>
          <p:spPr>
            <a:xfrm>
              <a:off x="0" y="0"/>
              <a:ext cx="1300958" cy="1068935"/>
            </a:xfrm>
            <a:custGeom>
              <a:avLst/>
              <a:gdLst/>
              <a:ahLst/>
              <a:cxnLst/>
              <a:rect l="l" t="t" r="r" b="b"/>
              <a:pathLst>
                <a:path w="1300958" h="1068935">
                  <a:moveTo>
                    <a:pt x="433887" y="19070"/>
                  </a:moveTo>
                  <a:cubicBezTo>
                    <a:pt x="500369" y="7556"/>
                    <a:pt x="576410" y="0"/>
                    <a:pt x="650830" y="0"/>
                  </a:cubicBezTo>
                  <a:cubicBezTo>
                    <a:pt x="725252" y="0"/>
                    <a:pt x="796865" y="6476"/>
                    <a:pt x="862858" y="17990"/>
                  </a:cubicBezTo>
                  <a:cubicBezTo>
                    <a:pt x="864264" y="18350"/>
                    <a:pt x="865668" y="18350"/>
                    <a:pt x="867071" y="18710"/>
                  </a:cubicBezTo>
                  <a:cubicBezTo>
                    <a:pt x="1114906" y="64765"/>
                    <a:pt x="1297448" y="186379"/>
                    <a:pt x="1300958" y="334191"/>
                  </a:cubicBezTo>
                  <a:lnTo>
                    <a:pt x="1300958" y="1068935"/>
                  </a:lnTo>
                  <a:lnTo>
                    <a:pt x="0" y="1068935"/>
                  </a:lnTo>
                  <a:lnTo>
                    <a:pt x="0" y="334737"/>
                  </a:lnTo>
                  <a:cubicBezTo>
                    <a:pt x="3510" y="185660"/>
                    <a:pt x="183244" y="64045"/>
                    <a:pt x="433887" y="19070"/>
                  </a:cubicBezTo>
                  <a:close/>
                </a:path>
              </a:pathLst>
            </a:custGeom>
            <a:solidFill>
              <a:srgbClr val="193275"/>
            </a:solidFill>
          </p:spPr>
          <p:txBody>
            <a:bodyPr/>
            <a:lstStyle/>
            <a:p>
              <a:endParaRPr lang="pt-PT"/>
            </a:p>
          </p:txBody>
        </p:sp>
        <p:sp>
          <p:nvSpPr>
            <p:cNvPr id="22" name="TextBox 22"/>
            <p:cNvSpPr txBox="1"/>
            <p:nvPr/>
          </p:nvSpPr>
          <p:spPr>
            <a:xfrm>
              <a:off x="0" y="88900"/>
              <a:ext cx="1300959" cy="98003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23" name="Freeform 23"/>
          <p:cNvSpPr/>
          <p:nvPr/>
        </p:nvSpPr>
        <p:spPr>
          <a:xfrm>
            <a:off x="11470432" y="9380795"/>
            <a:ext cx="2232710" cy="455845"/>
          </a:xfrm>
          <a:custGeom>
            <a:avLst/>
            <a:gdLst/>
            <a:ahLst/>
            <a:cxnLst/>
            <a:rect l="l" t="t" r="r" b="b"/>
            <a:pathLst>
              <a:path w="2232710" h="455845">
                <a:moveTo>
                  <a:pt x="0" y="0"/>
                </a:moveTo>
                <a:lnTo>
                  <a:pt x="2232710" y="0"/>
                </a:lnTo>
                <a:lnTo>
                  <a:pt x="2232710" y="455845"/>
                </a:lnTo>
                <a:lnTo>
                  <a:pt x="0" y="455845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pt-PT"/>
          </a:p>
        </p:txBody>
      </p:sp>
      <p:sp>
        <p:nvSpPr>
          <p:cNvPr id="24" name="Freeform 24"/>
          <p:cNvSpPr/>
          <p:nvPr/>
        </p:nvSpPr>
        <p:spPr>
          <a:xfrm>
            <a:off x="4439647" y="9226744"/>
            <a:ext cx="3158768" cy="657094"/>
          </a:xfrm>
          <a:custGeom>
            <a:avLst/>
            <a:gdLst/>
            <a:ahLst/>
            <a:cxnLst/>
            <a:rect l="l" t="t" r="r" b="b"/>
            <a:pathLst>
              <a:path w="3158768" h="657094">
                <a:moveTo>
                  <a:pt x="0" y="0"/>
                </a:moveTo>
                <a:lnTo>
                  <a:pt x="3158768" y="0"/>
                </a:lnTo>
                <a:lnTo>
                  <a:pt x="3158768" y="657093"/>
                </a:lnTo>
                <a:lnTo>
                  <a:pt x="0" y="657093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26483" t="-141633" r="-23352" b="-163529"/>
            </a:stretch>
          </a:blipFill>
        </p:spPr>
        <p:txBody>
          <a:bodyPr/>
          <a:lstStyle/>
          <a:p>
            <a:endParaRPr lang="pt-PT"/>
          </a:p>
        </p:txBody>
      </p:sp>
      <p:sp>
        <p:nvSpPr>
          <p:cNvPr id="25" name="Freeform 25"/>
          <p:cNvSpPr/>
          <p:nvPr/>
        </p:nvSpPr>
        <p:spPr>
          <a:xfrm>
            <a:off x="7598415" y="9280902"/>
            <a:ext cx="3501153" cy="655630"/>
          </a:xfrm>
          <a:custGeom>
            <a:avLst/>
            <a:gdLst/>
            <a:ahLst/>
            <a:cxnLst/>
            <a:rect l="l" t="t" r="r" b="b"/>
            <a:pathLst>
              <a:path w="3501153" h="655630">
                <a:moveTo>
                  <a:pt x="0" y="0"/>
                </a:moveTo>
                <a:lnTo>
                  <a:pt x="3501153" y="0"/>
                </a:lnTo>
                <a:lnTo>
                  <a:pt x="3501153" y="655631"/>
                </a:lnTo>
                <a:lnTo>
                  <a:pt x="0" y="655631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-21048" t="-162319" r="-24759" b="-175664"/>
            </a:stretch>
          </a:blipFill>
        </p:spPr>
        <p:txBody>
          <a:bodyPr/>
          <a:lstStyle/>
          <a:p>
            <a:endParaRPr lang="pt-PT"/>
          </a:p>
        </p:txBody>
      </p:sp>
      <p:sp>
        <p:nvSpPr>
          <p:cNvPr id="26" name="Freeform 26"/>
          <p:cNvSpPr/>
          <p:nvPr/>
        </p:nvSpPr>
        <p:spPr>
          <a:xfrm>
            <a:off x="1446061" y="9208717"/>
            <a:ext cx="2352798" cy="627922"/>
          </a:xfrm>
          <a:custGeom>
            <a:avLst/>
            <a:gdLst/>
            <a:ahLst/>
            <a:cxnLst/>
            <a:rect l="l" t="t" r="r" b="b"/>
            <a:pathLst>
              <a:path w="2352798" h="627922">
                <a:moveTo>
                  <a:pt x="0" y="0"/>
                </a:moveTo>
                <a:lnTo>
                  <a:pt x="2352798" y="0"/>
                </a:lnTo>
                <a:lnTo>
                  <a:pt x="2352798" y="627923"/>
                </a:lnTo>
                <a:lnTo>
                  <a:pt x="0" y="627923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22285" t="-88953" r="-22927" b="-117107"/>
            </a:stretch>
          </a:blipFill>
        </p:spPr>
        <p:txBody>
          <a:bodyPr/>
          <a:lstStyle/>
          <a:p>
            <a:endParaRPr lang="pt-PT"/>
          </a:p>
        </p:txBody>
      </p:sp>
      <p:sp>
        <p:nvSpPr>
          <p:cNvPr id="27" name="Freeform 27"/>
          <p:cNvSpPr/>
          <p:nvPr/>
        </p:nvSpPr>
        <p:spPr>
          <a:xfrm>
            <a:off x="15221234" y="9401370"/>
            <a:ext cx="2114266" cy="491992"/>
          </a:xfrm>
          <a:custGeom>
            <a:avLst/>
            <a:gdLst/>
            <a:ahLst/>
            <a:cxnLst/>
            <a:rect l="l" t="t" r="r" b="b"/>
            <a:pathLst>
              <a:path w="2114266" h="491992">
                <a:moveTo>
                  <a:pt x="0" y="0"/>
                </a:moveTo>
                <a:lnTo>
                  <a:pt x="2114266" y="0"/>
                </a:lnTo>
                <a:lnTo>
                  <a:pt x="2114266" y="491992"/>
                </a:lnTo>
                <a:lnTo>
                  <a:pt x="0" y="491992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-73167" t="-193793" r="-20712" b="-174867"/>
            </a:stretch>
          </a:blipFill>
        </p:spPr>
        <p:txBody>
          <a:bodyPr/>
          <a:lstStyle/>
          <a:p>
            <a:endParaRPr lang="pt-PT"/>
          </a:p>
        </p:txBody>
      </p:sp>
      <p:sp>
        <p:nvSpPr>
          <p:cNvPr id="28" name="Freeform 28"/>
          <p:cNvSpPr/>
          <p:nvPr/>
        </p:nvSpPr>
        <p:spPr>
          <a:xfrm>
            <a:off x="14152338" y="9401370"/>
            <a:ext cx="1034858" cy="447045"/>
          </a:xfrm>
          <a:custGeom>
            <a:avLst/>
            <a:gdLst/>
            <a:ahLst/>
            <a:cxnLst/>
            <a:rect l="l" t="t" r="r" b="b"/>
            <a:pathLst>
              <a:path w="1034858" h="447045">
                <a:moveTo>
                  <a:pt x="0" y="0"/>
                </a:moveTo>
                <a:lnTo>
                  <a:pt x="1034858" y="0"/>
                </a:lnTo>
                <a:lnTo>
                  <a:pt x="1034858" y="447045"/>
                </a:lnTo>
                <a:lnTo>
                  <a:pt x="0" y="447045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r="-115750" b="-1968"/>
            </a:stretch>
          </a:blipFill>
        </p:spPr>
        <p:txBody>
          <a:bodyPr/>
          <a:lstStyle/>
          <a:p>
            <a:endParaRPr lang="pt-PT"/>
          </a:p>
        </p:txBody>
      </p:sp>
      <p:sp>
        <p:nvSpPr>
          <p:cNvPr id="29" name="Freeform 29"/>
          <p:cNvSpPr/>
          <p:nvPr/>
        </p:nvSpPr>
        <p:spPr>
          <a:xfrm>
            <a:off x="4192664" y="3540698"/>
            <a:ext cx="10779607" cy="2018603"/>
          </a:xfrm>
          <a:custGeom>
            <a:avLst/>
            <a:gdLst/>
            <a:ahLst/>
            <a:cxnLst/>
            <a:rect l="l" t="t" r="r" b="b"/>
            <a:pathLst>
              <a:path w="10779607" h="2018603">
                <a:moveTo>
                  <a:pt x="0" y="0"/>
                </a:moveTo>
                <a:lnTo>
                  <a:pt x="10779607" y="0"/>
                </a:lnTo>
                <a:lnTo>
                  <a:pt x="10779607" y="2018603"/>
                </a:lnTo>
                <a:lnTo>
                  <a:pt x="0" y="2018603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-21048" t="-162319" r="-24759" b="-175664"/>
            </a:stretch>
          </a:blipFill>
        </p:spPr>
        <p:txBody>
          <a:bodyPr/>
          <a:lstStyle/>
          <a:p>
            <a:endParaRPr lang="pt-PT"/>
          </a:p>
        </p:txBody>
      </p:sp>
      <p:sp>
        <p:nvSpPr>
          <p:cNvPr id="30" name="TextBox 30"/>
          <p:cNvSpPr txBox="1"/>
          <p:nvPr/>
        </p:nvSpPr>
        <p:spPr>
          <a:xfrm>
            <a:off x="9582468" y="5364874"/>
            <a:ext cx="5093936" cy="70603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876"/>
              </a:lnSpc>
              <a:spcBef>
                <a:spcPct val="0"/>
              </a:spcBef>
            </a:pPr>
            <a:r>
              <a:rPr lang="en-US" sz="4197" b="1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RÁDIO &amp; DIGITAL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47627" y="-47627"/>
            <a:ext cx="18383248" cy="10382248"/>
          </a:xfrm>
          <a:custGeom>
            <a:avLst/>
            <a:gdLst/>
            <a:ahLst/>
            <a:cxnLst/>
            <a:rect l="l" t="t" r="r" b="b"/>
            <a:pathLst>
              <a:path w="18383248" h="10382248">
                <a:moveTo>
                  <a:pt x="0" y="0"/>
                </a:moveTo>
                <a:lnTo>
                  <a:pt x="18383247" y="0"/>
                </a:lnTo>
                <a:lnTo>
                  <a:pt x="18383247" y="10382247"/>
                </a:lnTo>
                <a:lnTo>
                  <a:pt x="0" y="10382247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pt-PT"/>
          </a:p>
        </p:txBody>
      </p:sp>
      <p:grpSp>
        <p:nvGrpSpPr>
          <p:cNvPr id="3" name="Group 3"/>
          <p:cNvGrpSpPr/>
          <p:nvPr/>
        </p:nvGrpSpPr>
        <p:grpSpPr>
          <a:xfrm>
            <a:off x="0" y="-47627"/>
            <a:ext cx="5433156" cy="5191127"/>
            <a:chOff x="0" y="0"/>
            <a:chExt cx="1430955" cy="1367211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1430955" cy="1367211"/>
            </a:xfrm>
            <a:custGeom>
              <a:avLst/>
              <a:gdLst/>
              <a:ahLst/>
              <a:cxnLst/>
              <a:rect l="l" t="t" r="r" b="b"/>
              <a:pathLst>
                <a:path w="1430955" h="1367211">
                  <a:moveTo>
                    <a:pt x="715477" y="0"/>
                  </a:moveTo>
                  <a:cubicBezTo>
                    <a:pt x="320330" y="0"/>
                    <a:pt x="0" y="306061"/>
                    <a:pt x="0" y="683605"/>
                  </a:cubicBezTo>
                  <a:cubicBezTo>
                    <a:pt x="0" y="1061150"/>
                    <a:pt x="320330" y="1367211"/>
                    <a:pt x="715477" y="1367211"/>
                  </a:cubicBezTo>
                  <a:cubicBezTo>
                    <a:pt x="1110625" y="1367211"/>
                    <a:pt x="1430955" y="1061150"/>
                    <a:pt x="1430955" y="683605"/>
                  </a:cubicBezTo>
                  <a:cubicBezTo>
                    <a:pt x="1430955" y="306061"/>
                    <a:pt x="1110625" y="0"/>
                    <a:pt x="715477" y="0"/>
                  </a:cubicBezTo>
                  <a:close/>
                </a:path>
              </a:pathLst>
            </a:custGeom>
            <a:solidFill>
              <a:srgbClr val="F86504"/>
            </a:solidFill>
          </p:spPr>
          <p:txBody>
            <a:bodyPr/>
            <a:lstStyle/>
            <a:p>
              <a:endParaRPr lang="pt-PT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134152" y="90076"/>
              <a:ext cx="1162651" cy="114895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6" name="Group 6"/>
          <p:cNvGrpSpPr/>
          <p:nvPr/>
        </p:nvGrpSpPr>
        <p:grpSpPr>
          <a:xfrm rot="-5400000">
            <a:off x="4087644" y="-1032081"/>
            <a:ext cx="5221946" cy="7298954"/>
            <a:chOff x="0" y="0"/>
            <a:chExt cx="660400" cy="923071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660400" cy="923071"/>
            </a:xfrm>
            <a:custGeom>
              <a:avLst/>
              <a:gdLst/>
              <a:ahLst/>
              <a:cxnLst/>
              <a:rect l="l" t="t" r="r" b="b"/>
              <a:pathLst>
                <a:path w="660400" h="923071">
                  <a:moveTo>
                    <a:pt x="220252" y="19070"/>
                  </a:moveTo>
                  <a:cubicBezTo>
                    <a:pt x="254000" y="7556"/>
                    <a:pt x="292600" y="0"/>
                    <a:pt x="330378" y="0"/>
                  </a:cubicBezTo>
                  <a:cubicBezTo>
                    <a:pt x="368157" y="0"/>
                    <a:pt x="404509" y="6476"/>
                    <a:pt x="438009" y="17990"/>
                  </a:cubicBezTo>
                  <a:cubicBezTo>
                    <a:pt x="438723" y="18350"/>
                    <a:pt x="439435" y="18350"/>
                    <a:pt x="440148" y="18710"/>
                  </a:cubicBezTo>
                  <a:cubicBezTo>
                    <a:pt x="565955" y="64765"/>
                    <a:pt x="658618" y="186379"/>
                    <a:pt x="660400" y="330951"/>
                  </a:cubicBezTo>
                  <a:lnTo>
                    <a:pt x="660400" y="923071"/>
                  </a:lnTo>
                  <a:lnTo>
                    <a:pt x="0" y="923071"/>
                  </a:lnTo>
                  <a:lnTo>
                    <a:pt x="0" y="331391"/>
                  </a:lnTo>
                  <a:cubicBezTo>
                    <a:pt x="1782" y="185660"/>
                    <a:pt x="93019" y="64045"/>
                    <a:pt x="220252" y="19070"/>
                  </a:cubicBezTo>
                  <a:close/>
                </a:path>
              </a:pathLst>
            </a:custGeom>
            <a:solidFill>
              <a:srgbClr val="193275"/>
            </a:solidFill>
          </p:spPr>
          <p:txBody>
            <a:bodyPr/>
            <a:lstStyle/>
            <a:p>
              <a:endParaRPr lang="pt-PT"/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0" y="88900"/>
              <a:ext cx="660400" cy="83417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9" name="TextBox 9"/>
          <p:cNvSpPr txBox="1"/>
          <p:nvPr/>
        </p:nvSpPr>
        <p:spPr>
          <a:xfrm>
            <a:off x="11370720" y="3803077"/>
            <a:ext cx="4076118" cy="15716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209"/>
              </a:lnSpc>
            </a:pPr>
            <a:r>
              <a:rPr lang="en-US" sz="5175" b="1" spc="36">
                <a:solidFill>
                  <a:srgbClr val="FFFFFF"/>
                </a:solidFill>
                <a:latin typeface="Roboto Bold"/>
                <a:ea typeface="Roboto Bold"/>
                <a:cs typeface="Roboto Bold"/>
                <a:sym typeface="Roboto Bold"/>
              </a:rPr>
              <a:t>PROPOSTA</a:t>
            </a:r>
          </a:p>
          <a:p>
            <a:pPr algn="ctr">
              <a:lnSpc>
                <a:spcPts val="6209"/>
              </a:lnSpc>
            </a:pPr>
            <a:r>
              <a:rPr lang="en-US" sz="5175" b="1" spc="36">
                <a:solidFill>
                  <a:srgbClr val="FFFFFF"/>
                </a:solidFill>
                <a:latin typeface="Roboto Bold"/>
                <a:ea typeface="Roboto Bold"/>
                <a:cs typeface="Roboto Bold"/>
                <a:sym typeface="Roboto Bold"/>
              </a:rPr>
              <a:t>ESPECIAL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9872599" y="6127752"/>
            <a:ext cx="7072360" cy="7905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209"/>
              </a:lnSpc>
            </a:pPr>
            <a:r>
              <a:rPr lang="en-US" sz="5175" b="1" spc="36">
                <a:solidFill>
                  <a:srgbClr val="FFFFFF"/>
                </a:solidFill>
                <a:latin typeface="Roboto Bold"/>
                <a:ea typeface="Roboto Bold"/>
                <a:cs typeface="Roboto Bold"/>
                <a:sym typeface="Roboto Bold"/>
              </a:rPr>
              <a:t>FIFA WORLD CUP 2026</a:t>
            </a:r>
          </a:p>
        </p:txBody>
      </p:sp>
      <p:grpSp>
        <p:nvGrpSpPr>
          <p:cNvPr id="11" name="Group 11"/>
          <p:cNvGrpSpPr/>
          <p:nvPr/>
        </p:nvGrpSpPr>
        <p:grpSpPr>
          <a:xfrm rot="5400000">
            <a:off x="1138379" y="3902106"/>
            <a:ext cx="5221946" cy="7498703"/>
            <a:chOff x="0" y="0"/>
            <a:chExt cx="660400" cy="948333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660400" cy="948333"/>
            </a:xfrm>
            <a:custGeom>
              <a:avLst/>
              <a:gdLst/>
              <a:ahLst/>
              <a:cxnLst/>
              <a:rect l="l" t="t" r="r" b="b"/>
              <a:pathLst>
                <a:path w="660400" h="948333">
                  <a:moveTo>
                    <a:pt x="220252" y="19070"/>
                  </a:moveTo>
                  <a:cubicBezTo>
                    <a:pt x="254000" y="7556"/>
                    <a:pt x="292600" y="0"/>
                    <a:pt x="330378" y="0"/>
                  </a:cubicBezTo>
                  <a:cubicBezTo>
                    <a:pt x="368157" y="0"/>
                    <a:pt x="404509" y="6476"/>
                    <a:pt x="438009" y="17990"/>
                  </a:cubicBezTo>
                  <a:cubicBezTo>
                    <a:pt x="438723" y="18350"/>
                    <a:pt x="439435" y="18350"/>
                    <a:pt x="440148" y="18710"/>
                  </a:cubicBezTo>
                  <a:cubicBezTo>
                    <a:pt x="565955" y="64765"/>
                    <a:pt x="658618" y="186379"/>
                    <a:pt x="660400" y="331513"/>
                  </a:cubicBezTo>
                  <a:lnTo>
                    <a:pt x="660400" y="948333"/>
                  </a:lnTo>
                  <a:lnTo>
                    <a:pt x="0" y="948333"/>
                  </a:lnTo>
                  <a:lnTo>
                    <a:pt x="0" y="331970"/>
                  </a:lnTo>
                  <a:cubicBezTo>
                    <a:pt x="1782" y="185660"/>
                    <a:pt x="93019" y="64045"/>
                    <a:pt x="220252" y="19070"/>
                  </a:cubicBezTo>
                  <a:close/>
                </a:path>
              </a:pathLst>
            </a:custGeom>
            <a:solidFill>
              <a:srgbClr val="193275"/>
            </a:solidFill>
          </p:spPr>
          <p:txBody>
            <a:bodyPr/>
            <a:lstStyle/>
            <a:p>
              <a:endParaRPr lang="pt-PT"/>
            </a:p>
          </p:txBody>
        </p:sp>
        <p:sp>
          <p:nvSpPr>
            <p:cNvPr id="13" name="TextBox 13"/>
            <p:cNvSpPr txBox="1"/>
            <p:nvPr/>
          </p:nvSpPr>
          <p:spPr>
            <a:xfrm>
              <a:off x="0" y="88900"/>
              <a:ext cx="660400" cy="85943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4" name="Group 14"/>
          <p:cNvGrpSpPr/>
          <p:nvPr/>
        </p:nvGrpSpPr>
        <p:grpSpPr>
          <a:xfrm rot="5400000">
            <a:off x="-2010636" y="9180422"/>
            <a:ext cx="5221946" cy="7298954"/>
            <a:chOff x="0" y="0"/>
            <a:chExt cx="660400" cy="923071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660400" cy="923071"/>
            </a:xfrm>
            <a:custGeom>
              <a:avLst/>
              <a:gdLst/>
              <a:ahLst/>
              <a:cxnLst/>
              <a:rect l="l" t="t" r="r" b="b"/>
              <a:pathLst>
                <a:path w="660400" h="923071">
                  <a:moveTo>
                    <a:pt x="220252" y="19070"/>
                  </a:moveTo>
                  <a:cubicBezTo>
                    <a:pt x="254000" y="7556"/>
                    <a:pt x="292600" y="0"/>
                    <a:pt x="330378" y="0"/>
                  </a:cubicBezTo>
                  <a:cubicBezTo>
                    <a:pt x="368157" y="0"/>
                    <a:pt x="404509" y="6476"/>
                    <a:pt x="438009" y="17990"/>
                  </a:cubicBezTo>
                  <a:cubicBezTo>
                    <a:pt x="438723" y="18350"/>
                    <a:pt x="439435" y="18350"/>
                    <a:pt x="440148" y="18710"/>
                  </a:cubicBezTo>
                  <a:cubicBezTo>
                    <a:pt x="565955" y="64765"/>
                    <a:pt x="658618" y="186379"/>
                    <a:pt x="660400" y="330951"/>
                  </a:cubicBezTo>
                  <a:lnTo>
                    <a:pt x="660400" y="923071"/>
                  </a:lnTo>
                  <a:lnTo>
                    <a:pt x="0" y="923071"/>
                  </a:lnTo>
                  <a:lnTo>
                    <a:pt x="0" y="331391"/>
                  </a:lnTo>
                  <a:cubicBezTo>
                    <a:pt x="1782" y="185660"/>
                    <a:pt x="93019" y="64045"/>
                    <a:pt x="220252" y="19070"/>
                  </a:cubicBezTo>
                  <a:close/>
                </a:path>
              </a:pathLst>
            </a:custGeom>
            <a:solidFill>
              <a:srgbClr val="F3AC26"/>
            </a:solidFill>
          </p:spPr>
          <p:txBody>
            <a:bodyPr/>
            <a:lstStyle/>
            <a:p>
              <a:endParaRPr lang="pt-PT"/>
            </a:p>
          </p:txBody>
        </p:sp>
        <p:sp>
          <p:nvSpPr>
            <p:cNvPr id="16" name="TextBox 16"/>
            <p:cNvSpPr txBox="1"/>
            <p:nvPr/>
          </p:nvSpPr>
          <p:spPr>
            <a:xfrm>
              <a:off x="0" y="88900"/>
              <a:ext cx="660400" cy="83417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7" name="Group 17"/>
          <p:cNvGrpSpPr/>
          <p:nvPr/>
        </p:nvGrpSpPr>
        <p:grpSpPr>
          <a:xfrm rot="5400000">
            <a:off x="6395053" y="6084645"/>
            <a:ext cx="5106257" cy="3298454"/>
            <a:chOff x="0" y="0"/>
            <a:chExt cx="645769" cy="417143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645769" cy="417143"/>
            </a:xfrm>
            <a:custGeom>
              <a:avLst/>
              <a:gdLst/>
              <a:ahLst/>
              <a:cxnLst/>
              <a:rect l="l" t="t" r="r" b="b"/>
              <a:pathLst>
                <a:path w="645769" h="417143">
                  <a:moveTo>
                    <a:pt x="215373" y="19070"/>
                  </a:moveTo>
                  <a:cubicBezTo>
                    <a:pt x="248373" y="7556"/>
                    <a:pt x="286118" y="0"/>
                    <a:pt x="323058" y="0"/>
                  </a:cubicBezTo>
                  <a:cubicBezTo>
                    <a:pt x="360000" y="0"/>
                    <a:pt x="395547" y="6476"/>
                    <a:pt x="428305" y="17990"/>
                  </a:cubicBezTo>
                  <a:cubicBezTo>
                    <a:pt x="429003" y="18350"/>
                    <a:pt x="429700" y="18350"/>
                    <a:pt x="430397" y="18710"/>
                  </a:cubicBezTo>
                  <a:cubicBezTo>
                    <a:pt x="553417" y="64765"/>
                    <a:pt x="644027" y="186379"/>
                    <a:pt x="645769" y="319713"/>
                  </a:cubicBezTo>
                  <a:lnTo>
                    <a:pt x="645769" y="417143"/>
                  </a:lnTo>
                  <a:lnTo>
                    <a:pt x="0" y="417143"/>
                  </a:lnTo>
                  <a:lnTo>
                    <a:pt x="0" y="319786"/>
                  </a:lnTo>
                  <a:cubicBezTo>
                    <a:pt x="1742" y="185660"/>
                    <a:pt x="90958" y="64045"/>
                    <a:pt x="215373" y="19070"/>
                  </a:cubicBezTo>
                  <a:close/>
                </a:path>
              </a:pathLst>
            </a:custGeom>
            <a:solidFill>
              <a:srgbClr val="193275"/>
            </a:solidFill>
          </p:spPr>
          <p:txBody>
            <a:bodyPr/>
            <a:lstStyle/>
            <a:p>
              <a:endParaRPr lang="pt-PT"/>
            </a:p>
          </p:txBody>
        </p:sp>
        <p:sp>
          <p:nvSpPr>
            <p:cNvPr id="19" name="TextBox 19"/>
            <p:cNvSpPr txBox="1"/>
            <p:nvPr/>
          </p:nvSpPr>
          <p:spPr>
            <a:xfrm>
              <a:off x="0" y="88900"/>
              <a:ext cx="645769" cy="32824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20" name="Group 20"/>
          <p:cNvGrpSpPr/>
          <p:nvPr/>
        </p:nvGrpSpPr>
        <p:grpSpPr>
          <a:xfrm rot="5400000">
            <a:off x="8918335" y="917335"/>
            <a:ext cx="10287000" cy="8452330"/>
            <a:chOff x="0" y="0"/>
            <a:chExt cx="1300959" cy="1068935"/>
          </a:xfrm>
        </p:grpSpPr>
        <p:sp>
          <p:nvSpPr>
            <p:cNvPr id="21" name="Freeform 21"/>
            <p:cNvSpPr/>
            <p:nvPr/>
          </p:nvSpPr>
          <p:spPr>
            <a:xfrm>
              <a:off x="0" y="0"/>
              <a:ext cx="1300958" cy="1068935"/>
            </a:xfrm>
            <a:custGeom>
              <a:avLst/>
              <a:gdLst/>
              <a:ahLst/>
              <a:cxnLst/>
              <a:rect l="l" t="t" r="r" b="b"/>
              <a:pathLst>
                <a:path w="1300958" h="1068935">
                  <a:moveTo>
                    <a:pt x="433887" y="19070"/>
                  </a:moveTo>
                  <a:cubicBezTo>
                    <a:pt x="500369" y="7556"/>
                    <a:pt x="576410" y="0"/>
                    <a:pt x="650830" y="0"/>
                  </a:cubicBezTo>
                  <a:cubicBezTo>
                    <a:pt x="725252" y="0"/>
                    <a:pt x="796865" y="6476"/>
                    <a:pt x="862858" y="17990"/>
                  </a:cubicBezTo>
                  <a:cubicBezTo>
                    <a:pt x="864264" y="18350"/>
                    <a:pt x="865668" y="18350"/>
                    <a:pt x="867071" y="18710"/>
                  </a:cubicBezTo>
                  <a:cubicBezTo>
                    <a:pt x="1114906" y="64765"/>
                    <a:pt x="1297448" y="186379"/>
                    <a:pt x="1300958" y="334191"/>
                  </a:cubicBezTo>
                  <a:lnTo>
                    <a:pt x="1300958" y="1068935"/>
                  </a:lnTo>
                  <a:lnTo>
                    <a:pt x="0" y="1068935"/>
                  </a:lnTo>
                  <a:lnTo>
                    <a:pt x="0" y="334737"/>
                  </a:lnTo>
                  <a:cubicBezTo>
                    <a:pt x="3510" y="185660"/>
                    <a:pt x="183244" y="64045"/>
                    <a:pt x="433887" y="19070"/>
                  </a:cubicBezTo>
                  <a:close/>
                </a:path>
              </a:pathLst>
            </a:custGeom>
            <a:solidFill>
              <a:srgbClr val="193275"/>
            </a:solidFill>
          </p:spPr>
          <p:txBody>
            <a:bodyPr/>
            <a:lstStyle/>
            <a:p>
              <a:endParaRPr lang="pt-PT"/>
            </a:p>
          </p:txBody>
        </p:sp>
        <p:sp>
          <p:nvSpPr>
            <p:cNvPr id="22" name="TextBox 22"/>
            <p:cNvSpPr txBox="1"/>
            <p:nvPr/>
          </p:nvSpPr>
          <p:spPr>
            <a:xfrm>
              <a:off x="0" y="88900"/>
              <a:ext cx="1300959" cy="98003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23" name="Freeform 23"/>
          <p:cNvSpPr/>
          <p:nvPr/>
        </p:nvSpPr>
        <p:spPr>
          <a:xfrm>
            <a:off x="11400851" y="9593992"/>
            <a:ext cx="1680827" cy="343169"/>
          </a:xfrm>
          <a:custGeom>
            <a:avLst/>
            <a:gdLst/>
            <a:ahLst/>
            <a:cxnLst/>
            <a:rect l="l" t="t" r="r" b="b"/>
            <a:pathLst>
              <a:path w="1680827" h="343169">
                <a:moveTo>
                  <a:pt x="0" y="0"/>
                </a:moveTo>
                <a:lnTo>
                  <a:pt x="1680828" y="0"/>
                </a:lnTo>
                <a:lnTo>
                  <a:pt x="1680828" y="343169"/>
                </a:lnTo>
                <a:lnTo>
                  <a:pt x="0" y="343169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pt-PT"/>
          </a:p>
        </p:txBody>
      </p:sp>
      <p:sp>
        <p:nvSpPr>
          <p:cNvPr id="24" name="Freeform 24"/>
          <p:cNvSpPr/>
          <p:nvPr/>
        </p:nvSpPr>
        <p:spPr>
          <a:xfrm>
            <a:off x="6107940" y="9478020"/>
            <a:ext cx="2377982" cy="494673"/>
          </a:xfrm>
          <a:custGeom>
            <a:avLst/>
            <a:gdLst/>
            <a:ahLst/>
            <a:cxnLst/>
            <a:rect l="l" t="t" r="r" b="b"/>
            <a:pathLst>
              <a:path w="2377982" h="494673">
                <a:moveTo>
                  <a:pt x="0" y="0"/>
                </a:moveTo>
                <a:lnTo>
                  <a:pt x="2377982" y="0"/>
                </a:lnTo>
                <a:lnTo>
                  <a:pt x="2377982" y="494672"/>
                </a:lnTo>
                <a:lnTo>
                  <a:pt x="0" y="494672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26483" t="-141633" r="-23352" b="-163529"/>
            </a:stretch>
          </a:blipFill>
        </p:spPr>
        <p:txBody>
          <a:bodyPr/>
          <a:lstStyle/>
          <a:p>
            <a:endParaRPr lang="pt-PT"/>
          </a:p>
        </p:txBody>
      </p:sp>
      <p:sp>
        <p:nvSpPr>
          <p:cNvPr id="25" name="Freeform 25"/>
          <p:cNvSpPr/>
          <p:nvPr/>
        </p:nvSpPr>
        <p:spPr>
          <a:xfrm>
            <a:off x="8485922" y="9518791"/>
            <a:ext cx="2635736" cy="493571"/>
          </a:xfrm>
          <a:custGeom>
            <a:avLst/>
            <a:gdLst/>
            <a:ahLst/>
            <a:cxnLst/>
            <a:rect l="l" t="t" r="r" b="b"/>
            <a:pathLst>
              <a:path w="2635736" h="493571">
                <a:moveTo>
                  <a:pt x="0" y="0"/>
                </a:moveTo>
                <a:lnTo>
                  <a:pt x="2635736" y="0"/>
                </a:lnTo>
                <a:lnTo>
                  <a:pt x="2635736" y="493572"/>
                </a:lnTo>
                <a:lnTo>
                  <a:pt x="0" y="493572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-21048" t="-162319" r="-24759" b="-175664"/>
            </a:stretch>
          </a:blipFill>
        </p:spPr>
        <p:txBody>
          <a:bodyPr/>
          <a:lstStyle/>
          <a:p>
            <a:endParaRPr lang="pt-PT"/>
          </a:p>
        </p:txBody>
      </p:sp>
      <p:sp>
        <p:nvSpPr>
          <p:cNvPr id="26" name="Freeform 26"/>
          <p:cNvSpPr/>
          <p:nvPr/>
        </p:nvSpPr>
        <p:spPr>
          <a:xfrm>
            <a:off x="3854311" y="9464449"/>
            <a:ext cx="1771232" cy="472712"/>
          </a:xfrm>
          <a:custGeom>
            <a:avLst/>
            <a:gdLst/>
            <a:ahLst/>
            <a:cxnLst/>
            <a:rect l="l" t="t" r="r" b="b"/>
            <a:pathLst>
              <a:path w="1771232" h="472712">
                <a:moveTo>
                  <a:pt x="0" y="0"/>
                </a:moveTo>
                <a:lnTo>
                  <a:pt x="1771232" y="0"/>
                </a:lnTo>
                <a:lnTo>
                  <a:pt x="1771232" y="472712"/>
                </a:lnTo>
                <a:lnTo>
                  <a:pt x="0" y="472712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-22285" t="-88953" r="-22927" b="-117107"/>
            </a:stretch>
          </a:blipFill>
        </p:spPr>
        <p:txBody>
          <a:bodyPr/>
          <a:lstStyle/>
          <a:p>
            <a:endParaRPr lang="pt-PT"/>
          </a:p>
        </p:txBody>
      </p:sp>
      <p:sp>
        <p:nvSpPr>
          <p:cNvPr id="27" name="Freeform 27"/>
          <p:cNvSpPr/>
          <p:nvPr/>
        </p:nvSpPr>
        <p:spPr>
          <a:xfrm>
            <a:off x="14224527" y="9609482"/>
            <a:ext cx="1591661" cy="370381"/>
          </a:xfrm>
          <a:custGeom>
            <a:avLst/>
            <a:gdLst/>
            <a:ahLst/>
            <a:cxnLst/>
            <a:rect l="l" t="t" r="r" b="b"/>
            <a:pathLst>
              <a:path w="1591661" h="370381">
                <a:moveTo>
                  <a:pt x="0" y="0"/>
                </a:moveTo>
                <a:lnTo>
                  <a:pt x="1591661" y="0"/>
                </a:lnTo>
                <a:lnTo>
                  <a:pt x="1591661" y="370381"/>
                </a:lnTo>
                <a:lnTo>
                  <a:pt x="0" y="370381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l="-73167" t="-193793" r="-20712" b="-174867"/>
            </a:stretch>
          </a:blipFill>
        </p:spPr>
        <p:txBody>
          <a:bodyPr/>
          <a:lstStyle/>
          <a:p>
            <a:endParaRPr lang="pt-PT"/>
          </a:p>
        </p:txBody>
      </p:sp>
      <p:sp>
        <p:nvSpPr>
          <p:cNvPr id="28" name="Freeform 28"/>
          <p:cNvSpPr/>
          <p:nvPr/>
        </p:nvSpPr>
        <p:spPr>
          <a:xfrm>
            <a:off x="13419842" y="9609482"/>
            <a:ext cx="779061" cy="336544"/>
          </a:xfrm>
          <a:custGeom>
            <a:avLst/>
            <a:gdLst/>
            <a:ahLst/>
            <a:cxnLst/>
            <a:rect l="l" t="t" r="r" b="b"/>
            <a:pathLst>
              <a:path w="779061" h="336544">
                <a:moveTo>
                  <a:pt x="0" y="0"/>
                </a:moveTo>
                <a:lnTo>
                  <a:pt x="779061" y="0"/>
                </a:lnTo>
                <a:lnTo>
                  <a:pt x="779061" y="336544"/>
                </a:lnTo>
                <a:lnTo>
                  <a:pt x="0" y="336544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r="-115750" b="-1968"/>
            </a:stretch>
          </a:blipFill>
        </p:spPr>
        <p:txBody>
          <a:bodyPr/>
          <a:lstStyle/>
          <a:p>
            <a:endParaRPr lang="pt-PT"/>
          </a:p>
        </p:txBody>
      </p:sp>
      <p:sp>
        <p:nvSpPr>
          <p:cNvPr id="29" name="Freeform 29"/>
          <p:cNvSpPr/>
          <p:nvPr/>
        </p:nvSpPr>
        <p:spPr>
          <a:xfrm>
            <a:off x="1028700" y="615428"/>
            <a:ext cx="1689948" cy="2529540"/>
          </a:xfrm>
          <a:custGeom>
            <a:avLst/>
            <a:gdLst/>
            <a:ahLst/>
            <a:cxnLst/>
            <a:rect l="l" t="t" r="r" b="b"/>
            <a:pathLst>
              <a:path w="1689948" h="2529540">
                <a:moveTo>
                  <a:pt x="0" y="0"/>
                </a:moveTo>
                <a:lnTo>
                  <a:pt x="1689948" y="0"/>
                </a:lnTo>
                <a:lnTo>
                  <a:pt x="1689948" y="2529540"/>
                </a:lnTo>
                <a:lnTo>
                  <a:pt x="0" y="2529540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/>
            </a:stretch>
          </a:blipFill>
        </p:spPr>
        <p:txBody>
          <a:bodyPr/>
          <a:lstStyle/>
          <a:p>
            <a:endParaRPr lang="pt-PT"/>
          </a:p>
        </p:txBody>
      </p:sp>
      <p:sp>
        <p:nvSpPr>
          <p:cNvPr id="30" name="Freeform 30"/>
          <p:cNvSpPr/>
          <p:nvPr/>
        </p:nvSpPr>
        <p:spPr>
          <a:xfrm>
            <a:off x="2794848" y="588187"/>
            <a:ext cx="4863671" cy="900075"/>
          </a:xfrm>
          <a:custGeom>
            <a:avLst/>
            <a:gdLst/>
            <a:ahLst/>
            <a:cxnLst/>
            <a:rect l="l" t="t" r="r" b="b"/>
            <a:pathLst>
              <a:path w="4863671" h="900075">
                <a:moveTo>
                  <a:pt x="0" y="0"/>
                </a:moveTo>
                <a:lnTo>
                  <a:pt x="4863671" y="0"/>
                </a:lnTo>
                <a:lnTo>
                  <a:pt x="4863671" y="900076"/>
                </a:lnTo>
                <a:lnTo>
                  <a:pt x="0" y="900076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-20801" t="-162319" r="-23293" b="-175664"/>
            </a:stretch>
          </a:blipFill>
        </p:spPr>
        <p:txBody>
          <a:bodyPr/>
          <a:lstStyle/>
          <a:p>
            <a:endParaRPr lang="pt-PT"/>
          </a:p>
        </p:txBody>
      </p:sp>
      <p:sp>
        <p:nvSpPr>
          <p:cNvPr id="31" name="Freeform 31"/>
          <p:cNvSpPr/>
          <p:nvPr/>
        </p:nvSpPr>
        <p:spPr>
          <a:xfrm>
            <a:off x="10370703" y="1703328"/>
            <a:ext cx="6098280" cy="3916276"/>
          </a:xfrm>
          <a:custGeom>
            <a:avLst/>
            <a:gdLst/>
            <a:ahLst/>
            <a:cxnLst/>
            <a:rect l="l" t="t" r="r" b="b"/>
            <a:pathLst>
              <a:path w="6098280" h="3916276">
                <a:moveTo>
                  <a:pt x="0" y="0"/>
                </a:moveTo>
                <a:lnTo>
                  <a:pt x="6098279" y="0"/>
                </a:lnTo>
                <a:lnTo>
                  <a:pt x="6098279" y="3916277"/>
                </a:lnTo>
                <a:lnTo>
                  <a:pt x="0" y="3916277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 l="-14351" t="-23059" r="-26143"/>
            </a:stretch>
          </a:blipFill>
        </p:spPr>
        <p:txBody>
          <a:bodyPr/>
          <a:lstStyle/>
          <a:p>
            <a:endParaRPr lang="pt-PT"/>
          </a:p>
        </p:txBody>
      </p:sp>
      <p:sp>
        <p:nvSpPr>
          <p:cNvPr id="32" name="TextBox 32"/>
          <p:cNvSpPr txBox="1"/>
          <p:nvPr/>
        </p:nvSpPr>
        <p:spPr>
          <a:xfrm>
            <a:off x="3100566" y="2748769"/>
            <a:ext cx="7005112" cy="569404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779"/>
              </a:lnSpc>
              <a:spcBef>
                <a:spcPct val="0"/>
              </a:spcBef>
            </a:pPr>
            <a:r>
              <a:rPr lang="en-US" sz="2699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Copa Aleixo é uma série de conteúdo de humor da Antena3. Este ano, regressa novamente à antena com todas as notícias sobre o Mundial 2026.</a:t>
            </a:r>
          </a:p>
          <a:p>
            <a:pPr algn="l">
              <a:lnSpc>
                <a:spcPts val="3779"/>
              </a:lnSpc>
              <a:spcBef>
                <a:spcPct val="0"/>
              </a:spcBef>
            </a:pPr>
            <a:endParaRPr lang="en-US" sz="2699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algn="l">
              <a:lnSpc>
                <a:spcPts val="3779"/>
              </a:lnSpc>
              <a:spcBef>
                <a:spcPct val="0"/>
              </a:spcBef>
            </a:pPr>
            <a:r>
              <a:rPr lang="en-US" sz="2699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Criada à volta da personagem Bruno Aleixo (apresentador), conta com a presença do Busto (busto de Napoleão que é co-apresentador), Renato Alexandre (amigo "techno") e o Homem do Bussaco (enviado especial em campo)</a:t>
            </a:r>
          </a:p>
        </p:txBody>
      </p:sp>
      <p:pic>
        <p:nvPicPr>
          <p:cNvPr id="33" name="Picture 33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8825513" y="4009837"/>
            <a:ext cx="9200495" cy="6098906"/>
          </a:xfrm>
          <a:prstGeom prst="rect">
            <a:avLst/>
          </a:prstGeom>
        </p:spPr>
      </p:pic>
      <p:pic>
        <p:nvPicPr>
          <p:cNvPr id="34" name="Picture 34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3"/>
          <a:srcRect l="10110" t="2690" r="6615"/>
          <a:stretch>
            <a:fillRect/>
          </a:stretch>
        </p:blipFill>
        <p:spPr>
          <a:xfrm>
            <a:off x="10370703" y="4881517"/>
            <a:ext cx="6098280" cy="3937177"/>
          </a:xfrm>
          <a:prstGeom prst="rect">
            <a:avLst/>
          </a:prstGeom>
        </p:spPr>
      </p:pic>
      <p:sp>
        <p:nvSpPr>
          <p:cNvPr id="35" name="TextBox 35"/>
          <p:cNvSpPr txBox="1"/>
          <p:nvPr/>
        </p:nvSpPr>
        <p:spPr>
          <a:xfrm>
            <a:off x="3114176" y="1409700"/>
            <a:ext cx="4655946" cy="79057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6209"/>
              </a:lnSpc>
              <a:spcBef>
                <a:spcPct val="0"/>
              </a:spcBef>
            </a:pPr>
            <a:r>
              <a:rPr lang="en-US" sz="5175" spc="36" dirty="0">
                <a:solidFill>
                  <a:srgbClr val="FFFFFF"/>
                </a:solidFill>
                <a:latin typeface="More Sugar"/>
                <a:ea typeface="More Sugar"/>
                <a:cs typeface="More Sugar"/>
                <a:sym typeface="More Sugar"/>
              </a:rPr>
              <a:t>COPA ALEIXO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7952" fill="hold"/>
                                        <p:tgtEl>
                                          <p:spTgt spid="3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1">
              <p:cMediaNode vol="100000">
                <p:cTn id="7" fill="hold" display="0">
                  <p:stCondLst>
                    <p:cond delay="indefinite"/>
                  </p:stCondLst>
                </p:cTn>
                <p:tgtEl>
                  <p:spTgt spid="3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47627" y="-47627"/>
            <a:ext cx="18383248" cy="10382248"/>
          </a:xfrm>
          <a:custGeom>
            <a:avLst/>
            <a:gdLst/>
            <a:ahLst/>
            <a:cxnLst/>
            <a:rect l="l" t="t" r="r" b="b"/>
            <a:pathLst>
              <a:path w="18383248" h="10382248">
                <a:moveTo>
                  <a:pt x="0" y="0"/>
                </a:moveTo>
                <a:lnTo>
                  <a:pt x="18383247" y="0"/>
                </a:lnTo>
                <a:lnTo>
                  <a:pt x="18383247" y="10382247"/>
                </a:lnTo>
                <a:lnTo>
                  <a:pt x="0" y="10382247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pt-PT"/>
          </a:p>
        </p:txBody>
      </p:sp>
      <p:grpSp>
        <p:nvGrpSpPr>
          <p:cNvPr id="3" name="Group 3"/>
          <p:cNvGrpSpPr/>
          <p:nvPr/>
        </p:nvGrpSpPr>
        <p:grpSpPr>
          <a:xfrm>
            <a:off x="0" y="-47627"/>
            <a:ext cx="5433156" cy="5191127"/>
            <a:chOff x="0" y="0"/>
            <a:chExt cx="1430955" cy="1367211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1430955" cy="1367211"/>
            </a:xfrm>
            <a:custGeom>
              <a:avLst/>
              <a:gdLst/>
              <a:ahLst/>
              <a:cxnLst/>
              <a:rect l="l" t="t" r="r" b="b"/>
              <a:pathLst>
                <a:path w="1430955" h="1367211">
                  <a:moveTo>
                    <a:pt x="715477" y="0"/>
                  </a:moveTo>
                  <a:cubicBezTo>
                    <a:pt x="320330" y="0"/>
                    <a:pt x="0" y="306061"/>
                    <a:pt x="0" y="683605"/>
                  </a:cubicBezTo>
                  <a:cubicBezTo>
                    <a:pt x="0" y="1061150"/>
                    <a:pt x="320330" y="1367211"/>
                    <a:pt x="715477" y="1367211"/>
                  </a:cubicBezTo>
                  <a:cubicBezTo>
                    <a:pt x="1110625" y="1367211"/>
                    <a:pt x="1430955" y="1061150"/>
                    <a:pt x="1430955" y="683605"/>
                  </a:cubicBezTo>
                  <a:cubicBezTo>
                    <a:pt x="1430955" y="306061"/>
                    <a:pt x="1110625" y="0"/>
                    <a:pt x="715477" y="0"/>
                  </a:cubicBezTo>
                  <a:close/>
                </a:path>
              </a:pathLst>
            </a:custGeom>
            <a:solidFill>
              <a:srgbClr val="F86504"/>
            </a:solidFill>
          </p:spPr>
          <p:txBody>
            <a:bodyPr/>
            <a:lstStyle/>
            <a:p>
              <a:endParaRPr lang="pt-PT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134152" y="90076"/>
              <a:ext cx="1162651" cy="114895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6" name="Group 6"/>
          <p:cNvGrpSpPr/>
          <p:nvPr/>
        </p:nvGrpSpPr>
        <p:grpSpPr>
          <a:xfrm rot="-5400000">
            <a:off x="4087644" y="-1032081"/>
            <a:ext cx="5221946" cy="7298954"/>
            <a:chOff x="0" y="0"/>
            <a:chExt cx="660400" cy="923071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660400" cy="923071"/>
            </a:xfrm>
            <a:custGeom>
              <a:avLst/>
              <a:gdLst/>
              <a:ahLst/>
              <a:cxnLst/>
              <a:rect l="l" t="t" r="r" b="b"/>
              <a:pathLst>
                <a:path w="660400" h="923071">
                  <a:moveTo>
                    <a:pt x="220252" y="19070"/>
                  </a:moveTo>
                  <a:cubicBezTo>
                    <a:pt x="254000" y="7556"/>
                    <a:pt x="292600" y="0"/>
                    <a:pt x="330378" y="0"/>
                  </a:cubicBezTo>
                  <a:cubicBezTo>
                    <a:pt x="368157" y="0"/>
                    <a:pt x="404509" y="6476"/>
                    <a:pt x="438009" y="17990"/>
                  </a:cubicBezTo>
                  <a:cubicBezTo>
                    <a:pt x="438723" y="18350"/>
                    <a:pt x="439435" y="18350"/>
                    <a:pt x="440148" y="18710"/>
                  </a:cubicBezTo>
                  <a:cubicBezTo>
                    <a:pt x="565955" y="64765"/>
                    <a:pt x="658618" y="186379"/>
                    <a:pt x="660400" y="330951"/>
                  </a:cubicBezTo>
                  <a:lnTo>
                    <a:pt x="660400" y="923071"/>
                  </a:lnTo>
                  <a:lnTo>
                    <a:pt x="0" y="923071"/>
                  </a:lnTo>
                  <a:lnTo>
                    <a:pt x="0" y="331391"/>
                  </a:lnTo>
                  <a:cubicBezTo>
                    <a:pt x="1782" y="185660"/>
                    <a:pt x="93019" y="64045"/>
                    <a:pt x="220252" y="19070"/>
                  </a:cubicBezTo>
                  <a:close/>
                </a:path>
              </a:pathLst>
            </a:custGeom>
            <a:solidFill>
              <a:srgbClr val="193275"/>
            </a:solidFill>
          </p:spPr>
          <p:txBody>
            <a:bodyPr/>
            <a:lstStyle/>
            <a:p>
              <a:endParaRPr lang="pt-PT"/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0" y="88900"/>
              <a:ext cx="660400" cy="83417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9" name="TextBox 9"/>
          <p:cNvSpPr txBox="1"/>
          <p:nvPr/>
        </p:nvSpPr>
        <p:spPr>
          <a:xfrm>
            <a:off x="11370720" y="3803077"/>
            <a:ext cx="4076118" cy="15716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209"/>
              </a:lnSpc>
            </a:pPr>
            <a:r>
              <a:rPr lang="en-US" sz="5175" b="1" spc="36">
                <a:solidFill>
                  <a:srgbClr val="FFFFFF"/>
                </a:solidFill>
                <a:latin typeface="Roboto Bold"/>
                <a:ea typeface="Roboto Bold"/>
                <a:cs typeface="Roboto Bold"/>
                <a:sym typeface="Roboto Bold"/>
              </a:rPr>
              <a:t>PROPOSTA</a:t>
            </a:r>
          </a:p>
          <a:p>
            <a:pPr algn="ctr">
              <a:lnSpc>
                <a:spcPts val="6209"/>
              </a:lnSpc>
            </a:pPr>
            <a:r>
              <a:rPr lang="en-US" sz="5175" b="1" spc="36">
                <a:solidFill>
                  <a:srgbClr val="FFFFFF"/>
                </a:solidFill>
                <a:latin typeface="Roboto Bold"/>
                <a:ea typeface="Roboto Bold"/>
                <a:cs typeface="Roboto Bold"/>
                <a:sym typeface="Roboto Bold"/>
              </a:rPr>
              <a:t>ESPECIAL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9872599" y="6127752"/>
            <a:ext cx="7072360" cy="7905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209"/>
              </a:lnSpc>
            </a:pPr>
            <a:r>
              <a:rPr lang="en-US" sz="5175" b="1" spc="36">
                <a:solidFill>
                  <a:srgbClr val="FFFFFF"/>
                </a:solidFill>
                <a:latin typeface="Roboto Bold"/>
                <a:ea typeface="Roboto Bold"/>
                <a:cs typeface="Roboto Bold"/>
                <a:sym typeface="Roboto Bold"/>
              </a:rPr>
              <a:t>FIFA WORLD CUP 2026</a:t>
            </a:r>
          </a:p>
        </p:txBody>
      </p:sp>
      <p:grpSp>
        <p:nvGrpSpPr>
          <p:cNvPr id="11" name="Group 11"/>
          <p:cNvGrpSpPr/>
          <p:nvPr/>
        </p:nvGrpSpPr>
        <p:grpSpPr>
          <a:xfrm rot="5400000">
            <a:off x="1138379" y="3902106"/>
            <a:ext cx="5221946" cy="7498703"/>
            <a:chOff x="0" y="0"/>
            <a:chExt cx="660400" cy="948333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660400" cy="948333"/>
            </a:xfrm>
            <a:custGeom>
              <a:avLst/>
              <a:gdLst/>
              <a:ahLst/>
              <a:cxnLst/>
              <a:rect l="l" t="t" r="r" b="b"/>
              <a:pathLst>
                <a:path w="660400" h="948333">
                  <a:moveTo>
                    <a:pt x="220252" y="19070"/>
                  </a:moveTo>
                  <a:cubicBezTo>
                    <a:pt x="254000" y="7556"/>
                    <a:pt x="292600" y="0"/>
                    <a:pt x="330378" y="0"/>
                  </a:cubicBezTo>
                  <a:cubicBezTo>
                    <a:pt x="368157" y="0"/>
                    <a:pt x="404509" y="6476"/>
                    <a:pt x="438009" y="17990"/>
                  </a:cubicBezTo>
                  <a:cubicBezTo>
                    <a:pt x="438723" y="18350"/>
                    <a:pt x="439435" y="18350"/>
                    <a:pt x="440148" y="18710"/>
                  </a:cubicBezTo>
                  <a:cubicBezTo>
                    <a:pt x="565955" y="64765"/>
                    <a:pt x="658618" y="186379"/>
                    <a:pt x="660400" y="331513"/>
                  </a:cubicBezTo>
                  <a:lnTo>
                    <a:pt x="660400" y="948333"/>
                  </a:lnTo>
                  <a:lnTo>
                    <a:pt x="0" y="948333"/>
                  </a:lnTo>
                  <a:lnTo>
                    <a:pt x="0" y="331970"/>
                  </a:lnTo>
                  <a:cubicBezTo>
                    <a:pt x="1782" y="185660"/>
                    <a:pt x="93019" y="64045"/>
                    <a:pt x="220252" y="19070"/>
                  </a:cubicBezTo>
                  <a:close/>
                </a:path>
              </a:pathLst>
            </a:custGeom>
            <a:solidFill>
              <a:srgbClr val="193275"/>
            </a:solidFill>
          </p:spPr>
          <p:txBody>
            <a:bodyPr/>
            <a:lstStyle/>
            <a:p>
              <a:endParaRPr lang="pt-PT"/>
            </a:p>
          </p:txBody>
        </p:sp>
        <p:sp>
          <p:nvSpPr>
            <p:cNvPr id="13" name="TextBox 13"/>
            <p:cNvSpPr txBox="1"/>
            <p:nvPr/>
          </p:nvSpPr>
          <p:spPr>
            <a:xfrm>
              <a:off x="0" y="88900"/>
              <a:ext cx="660400" cy="85943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7" name="Group 17"/>
          <p:cNvGrpSpPr/>
          <p:nvPr/>
        </p:nvGrpSpPr>
        <p:grpSpPr>
          <a:xfrm rot="5400000">
            <a:off x="6395053" y="6084645"/>
            <a:ext cx="5106257" cy="3298454"/>
            <a:chOff x="0" y="0"/>
            <a:chExt cx="645769" cy="417143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645769" cy="417143"/>
            </a:xfrm>
            <a:custGeom>
              <a:avLst/>
              <a:gdLst/>
              <a:ahLst/>
              <a:cxnLst/>
              <a:rect l="l" t="t" r="r" b="b"/>
              <a:pathLst>
                <a:path w="645769" h="417143">
                  <a:moveTo>
                    <a:pt x="215373" y="19070"/>
                  </a:moveTo>
                  <a:cubicBezTo>
                    <a:pt x="248373" y="7556"/>
                    <a:pt x="286118" y="0"/>
                    <a:pt x="323058" y="0"/>
                  </a:cubicBezTo>
                  <a:cubicBezTo>
                    <a:pt x="360000" y="0"/>
                    <a:pt x="395547" y="6476"/>
                    <a:pt x="428305" y="17990"/>
                  </a:cubicBezTo>
                  <a:cubicBezTo>
                    <a:pt x="429003" y="18350"/>
                    <a:pt x="429700" y="18350"/>
                    <a:pt x="430397" y="18710"/>
                  </a:cubicBezTo>
                  <a:cubicBezTo>
                    <a:pt x="553417" y="64765"/>
                    <a:pt x="644027" y="186379"/>
                    <a:pt x="645769" y="319713"/>
                  </a:cubicBezTo>
                  <a:lnTo>
                    <a:pt x="645769" y="417143"/>
                  </a:lnTo>
                  <a:lnTo>
                    <a:pt x="0" y="417143"/>
                  </a:lnTo>
                  <a:lnTo>
                    <a:pt x="0" y="319786"/>
                  </a:lnTo>
                  <a:cubicBezTo>
                    <a:pt x="1742" y="185660"/>
                    <a:pt x="90958" y="64045"/>
                    <a:pt x="215373" y="19070"/>
                  </a:cubicBezTo>
                  <a:close/>
                </a:path>
              </a:pathLst>
            </a:custGeom>
            <a:solidFill>
              <a:srgbClr val="193275"/>
            </a:solidFill>
          </p:spPr>
          <p:txBody>
            <a:bodyPr/>
            <a:lstStyle/>
            <a:p>
              <a:endParaRPr lang="pt-PT"/>
            </a:p>
          </p:txBody>
        </p:sp>
        <p:sp>
          <p:nvSpPr>
            <p:cNvPr id="19" name="TextBox 19"/>
            <p:cNvSpPr txBox="1"/>
            <p:nvPr/>
          </p:nvSpPr>
          <p:spPr>
            <a:xfrm>
              <a:off x="0" y="88900"/>
              <a:ext cx="645769" cy="32824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20" name="Group 20"/>
          <p:cNvGrpSpPr/>
          <p:nvPr/>
        </p:nvGrpSpPr>
        <p:grpSpPr>
          <a:xfrm rot="5400000">
            <a:off x="8918335" y="917335"/>
            <a:ext cx="10287000" cy="8452330"/>
            <a:chOff x="0" y="0"/>
            <a:chExt cx="1300959" cy="1068935"/>
          </a:xfrm>
        </p:grpSpPr>
        <p:sp>
          <p:nvSpPr>
            <p:cNvPr id="21" name="Freeform 21"/>
            <p:cNvSpPr/>
            <p:nvPr/>
          </p:nvSpPr>
          <p:spPr>
            <a:xfrm>
              <a:off x="0" y="0"/>
              <a:ext cx="1300958" cy="1068935"/>
            </a:xfrm>
            <a:custGeom>
              <a:avLst/>
              <a:gdLst/>
              <a:ahLst/>
              <a:cxnLst/>
              <a:rect l="l" t="t" r="r" b="b"/>
              <a:pathLst>
                <a:path w="1300958" h="1068935">
                  <a:moveTo>
                    <a:pt x="433887" y="19070"/>
                  </a:moveTo>
                  <a:cubicBezTo>
                    <a:pt x="500369" y="7556"/>
                    <a:pt x="576410" y="0"/>
                    <a:pt x="650830" y="0"/>
                  </a:cubicBezTo>
                  <a:cubicBezTo>
                    <a:pt x="725252" y="0"/>
                    <a:pt x="796865" y="6476"/>
                    <a:pt x="862858" y="17990"/>
                  </a:cubicBezTo>
                  <a:cubicBezTo>
                    <a:pt x="864264" y="18350"/>
                    <a:pt x="865668" y="18350"/>
                    <a:pt x="867071" y="18710"/>
                  </a:cubicBezTo>
                  <a:cubicBezTo>
                    <a:pt x="1114906" y="64765"/>
                    <a:pt x="1297448" y="186379"/>
                    <a:pt x="1300958" y="334191"/>
                  </a:cubicBezTo>
                  <a:lnTo>
                    <a:pt x="1300958" y="1068935"/>
                  </a:lnTo>
                  <a:lnTo>
                    <a:pt x="0" y="1068935"/>
                  </a:lnTo>
                  <a:lnTo>
                    <a:pt x="0" y="334737"/>
                  </a:lnTo>
                  <a:cubicBezTo>
                    <a:pt x="3510" y="185660"/>
                    <a:pt x="183244" y="64045"/>
                    <a:pt x="433887" y="19070"/>
                  </a:cubicBezTo>
                  <a:close/>
                </a:path>
              </a:pathLst>
            </a:custGeom>
            <a:solidFill>
              <a:srgbClr val="193275"/>
            </a:solidFill>
          </p:spPr>
          <p:txBody>
            <a:bodyPr/>
            <a:lstStyle/>
            <a:p>
              <a:endParaRPr lang="pt-PT"/>
            </a:p>
          </p:txBody>
        </p:sp>
        <p:sp>
          <p:nvSpPr>
            <p:cNvPr id="22" name="TextBox 22"/>
            <p:cNvSpPr txBox="1"/>
            <p:nvPr/>
          </p:nvSpPr>
          <p:spPr>
            <a:xfrm>
              <a:off x="0" y="88900"/>
              <a:ext cx="1300959" cy="98003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23" name="Freeform 23"/>
          <p:cNvSpPr/>
          <p:nvPr/>
        </p:nvSpPr>
        <p:spPr>
          <a:xfrm>
            <a:off x="11400851" y="9593992"/>
            <a:ext cx="1680827" cy="343169"/>
          </a:xfrm>
          <a:custGeom>
            <a:avLst/>
            <a:gdLst/>
            <a:ahLst/>
            <a:cxnLst/>
            <a:rect l="l" t="t" r="r" b="b"/>
            <a:pathLst>
              <a:path w="1680827" h="343169">
                <a:moveTo>
                  <a:pt x="0" y="0"/>
                </a:moveTo>
                <a:lnTo>
                  <a:pt x="1680828" y="0"/>
                </a:lnTo>
                <a:lnTo>
                  <a:pt x="1680828" y="343169"/>
                </a:lnTo>
                <a:lnTo>
                  <a:pt x="0" y="343169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pt-PT"/>
          </a:p>
        </p:txBody>
      </p:sp>
      <p:sp>
        <p:nvSpPr>
          <p:cNvPr id="24" name="Freeform 24"/>
          <p:cNvSpPr/>
          <p:nvPr/>
        </p:nvSpPr>
        <p:spPr>
          <a:xfrm>
            <a:off x="6107940" y="9478020"/>
            <a:ext cx="2377982" cy="494673"/>
          </a:xfrm>
          <a:custGeom>
            <a:avLst/>
            <a:gdLst/>
            <a:ahLst/>
            <a:cxnLst/>
            <a:rect l="l" t="t" r="r" b="b"/>
            <a:pathLst>
              <a:path w="2377982" h="494673">
                <a:moveTo>
                  <a:pt x="0" y="0"/>
                </a:moveTo>
                <a:lnTo>
                  <a:pt x="2377982" y="0"/>
                </a:lnTo>
                <a:lnTo>
                  <a:pt x="2377982" y="494672"/>
                </a:lnTo>
                <a:lnTo>
                  <a:pt x="0" y="494672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26483" t="-141633" r="-23352" b="-163529"/>
            </a:stretch>
          </a:blipFill>
        </p:spPr>
        <p:txBody>
          <a:bodyPr/>
          <a:lstStyle/>
          <a:p>
            <a:endParaRPr lang="pt-PT"/>
          </a:p>
        </p:txBody>
      </p:sp>
      <p:sp>
        <p:nvSpPr>
          <p:cNvPr id="25" name="Freeform 25"/>
          <p:cNvSpPr/>
          <p:nvPr/>
        </p:nvSpPr>
        <p:spPr>
          <a:xfrm>
            <a:off x="8485922" y="9518791"/>
            <a:ext cx="2635736" cy="493571"/>
          </a:xfrm>
          <a:custGeom>
            <a:avLst/>
            <a:gdLst/>
            <a:ahLst/>
            <a:cxnLst/>
            <a:rect l="l" t="t" r="r" b="b"/>
            <a:pathLst>
              <a:path w="2635736" h="493571">
                <a:moveTo>
                  <a:pt x="0" y="0"/>
                </a:moveTo>
                <a:lnTo>
                  <a:pt x="2635736" y="0"/>
                </a:lnTo>
                <a:lnTo>
                  <a:pt x="2635736" y="493572"/>
                </a:lnTo>
                <a:lnTo>
                  <a:pt x="0" y="493572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-21048" t="-162319" r="-24759" b="-175664"/>
            </a:stretch>
          </a:blipFill>
        </p:spPr>
        <p:txBody>
          <a:bodyPr/>
          <a:lstStyle/>
          <a:p>
            <a:endParaRPr lang="pt-PT"/>
          </a:p>
        </p:txBody>
      </p:sp>
      <p:sp>
        <p:nvSpPr>
          <p:cNvPr id="26" name="Freeform 26"/>
          <p:cNvSpPr/>
          <p:nvPr/>
        </p:nvSpPr>
        <p:spPr>
          <a:xfrm>
            <a:off x="3854311" y="9464449"/>
            <a:ext cx="1771232" cy="472712"/>
          </a:xfrm>
          <a:custGeom>
            <a:avLst/>
            <a:gdLst/>
            <a:ahLst/>
            <a:cxnLst/>
            <a:rect l="l" t="t" r="r" b="b"/>
            <a:pathLst>
              <a:path w="1771232" h="472712">
                <a:moveTo>
                  <a:pt x="0" y="0"/>
                </a:moveTo>
                <a:lnTo>
                  <a:pt x="1771232" y="0"/>
                </a:lnTo>
                <a:lnTo>
                  <a:pt x="1771232" y="472712"/>
                </a:lnTo>
                <a:lnTo>
                  <a:pt x="0" y="472712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22285" t="-88953" r="-22927" b="-117107"/>
            </a:stretch>
          </a:blipFill>
        </p:spPr>
        <p:txBody>
          <a:bodyPr/>
          <a:lstStyle/>
          <a:p>
            <a:endParaRPr lang="pt-PT"/>
          </a:p>
        </p:txBody>
      </p:sp>
      <p:sp>
        <p:nvSpPr>
          <p:cNvPr id="27" name="Freeform 27"/>
          <p:cNvSpPr/>
          <p:nvPr/>
        </p:nvSpPr>
        <p:spPr>
          <a:xfrm>
            <a:off x="14224527" y="9609482"/>
            <a:ext cx="1591661" cy="370381"/>
          </a:xfrm>
          <a:custGeom>
            <a:avLst/>
            <a:gdLst/>
            <a:ahLst/>
            <a:cxnLst/>
            <a:rect l="l" t="t" r="r" b="b"/>
            <a:pathLst>
              <a:path w="1591661" h="370381">
                <a:moveTo>
                  <a:pt x="0" y="0"/>
                </a:moveTo>
                <a:lnTo>
                  <a:pt x="1591661" y="0"/>
                </a:lnTo>
                <a:lnTo>
                  <a:pt x="1591661" y="370381"/>
                </a:lnTo>
                <a:lnTo>
                  <a:pt x="0" y="370381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-73167" t="-193793" r="-20712" b="-174867"/>
            </a:stretch>
          </a:blipFill>
        </p:spPr>
        <p:txBody>
          <a:bodyPr/>
          <a:lstStyle/>
          <a:p>
            <a:endParaRPr lang="pt-PT"/>
          </a:p>
        </p:txBody>
      </p:sp>
      <p:sp>
        <p:nvSpPr>
          <p:cNvPr id="28" name="Freeform 28"/>
          <p:cNvSpPr/>
          <p:nvPr/>
        </p:nvSpPr>
        <p:spPr>
          <a:xfrm>
            <a:off x="13419842" y="9609482"/>
            <a:ext cx="779061" cy="336544"/>
          </a:xfrm>
          <a:custGeom>
            <a:avLst/>
            <a:gdLst/>
            <a:ahLst/>
            <a:cxnLst/>
            <a:rect l="l" t="t" r="r" b="b"/>
            <a:pathLst>
              <a:path w="779061" h="336544">
                <a:moveTo>
                  <a:pt x="0" y="0"/>
                </a:moveTo>
                <a:lnTo>
                  <a:pt x="779061" y="0"/>
                </a:lnTo>
                <a:lnTo>
                  <a:pt x="779061" y="336544"/>
                </a:lnTo>
                <a:lnTo>
                  <a:pt x="0" y="336544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r="-115750" b="-1968"/>
            </a:stretch>
          </a:blipFill>
        </p:spPr>
        <p:txBody>
          <a:bodyPr/>
          <a:lstStyle/>
          <a:p>
            <a:endParaRPr lang="pt-PT"/>
          </a:p>
        </p:txBody>
      </p:sp>
      <p:sp>
        <p:nvSpPr>
          <p:cNvPr id="29" name="Freeform 29"/>
          <p:cNvSpPr/>
          <p:nvPr/>
        </p:nvSpPr>
        <p:spPr>
          <a:xfrm>
            <a:off x="1028700" y="615428"/>
            <a:ext cx="1689948" cy="2529540"/>
          </a:xfrm>
          <a:custGeom>
            <a:avLst/>
            <a:gdLst/>
            <a:ahLst/>
            <a:cxnLst/>
            <a:rect l="l" t="t" r="r" b="b"/>
            <a:pathLst>
              <a:path w="1689948" h="2529540">
                <a:moveTo>
                  <a:pt x="0" y="0"/>
                </a:moveTo>
                <a:lnTo>
                  <a:pt x="1689948" y="0"/>
                </a:lnTo>
                <a:lnTo>
                  <a:pt x="1689948" y="2529540"/>
                </a:lnTo>
                <a:lnTo>
                  <a:pt x="0" y="2529540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  <p:txBody>
          <a:bodyPr/>
          <a:lstStyle/>
          <a:p>
            <a:endParaRPr lang="pt-PT"/>
          </a:p>
        </p:txBody>
      </p:sp>
      <p:sp>
        <p:nvSpPr>
          <p:cNvPr id="30" name="Freeform 30"/>
          <p:cNvSpPr/>
          <p:nvPr/>
        </p:nvSpPr>
        <p:spPr>
          <a:xfrm>
            <a:off x="2794848" y="588187"/>
            <a:ext cx="4863671" cy="900075"/>
          </a:xfrm>
          <a:custGeom>
            <a:avLst/>
            <a:gdLst/>
            <a:ahLst/>
            <a:cxnLst/>
            <a:rect l="l" t="t" r="r" b="b"/>
            <a:pathLst>
              <a:path w="4863671" h="900075">
                <a:moveTo>
                  <a:pt x="0" y="0"/>
                </a:moveTo>
                <a:lnTo>
                  <a:pt x="4863671" y="0"/>
                </a:lnTo>
                <a:lnTo>
                  <a:pt x="4863671" y="900076"/>
                </a:lnTo>
                <a:lnTo>
                  <a:pt x="0" y="900076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-20801" t="-162319" r="-23293" b="-175664"/>
            </a:stretch>
          </a:blipFill>
        </p:spPr>
        <p:txBody>
          <a:bodyPr/>
          <a:lstStyle/>
          <a:p>
            <a:endParaRPr lang="pt-PT"/>
          </a:p>
        </p:txBody>
      </p:sp>
      <p:sp>
        <p:nvSpPr>
          <p:cNvPr id="31" name="Freeform 31"/>
          <p:cNvSpPr/>
          <p:nvPr/>
        </p:nvSpPr>
        <p:spPr>
          <a:xfrm>
            <a:off x="600337" y="5651854"/>
            <a:ext cx="2020440" cy="485424"/>
          </a:xfrm>
          <a:custGeom>
            <a:avLst/>
            <a:gdLst/>
            <a:ahLst/>
            <a:cxnLst/>
            <a:rect l="l" t="t" r="r" b="b"/>
            <a:pathLst>
              <a:path w="2020440" h="485424">
                <a:moveTo>
                  <a:pt x="0" y="0"/>
                </a:moveTo>
                <a:lnTo>
                  <a:pt x="2020440" y="0"/>
                </a:lnTo>
                <a:lnTo>
                  <a:pt x="2020440" y="485423"/>
                </a:lnTo>
                <a:lnTo>
                  <a:pt x="0" y="485423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t="-68045" b="-66078"/>
            </a:stretch>
          </a:blipFill>
        </p:spPr>
        <p:txBody>
          <a:bodyPr/>
          <a:lstStyle/>
          <a:p>
            <a:endParaRPr lang="pt-PT"/>
          </a:p>
        </p:txBody>
      </p:sp>
      <p:sp>
        <p:nvSpPr>
          <p:cNvPr id="32" name="TextBox 32"/>
          <p:cNvSpPr txBox="1"/>
          <p:nvPr/>
        </p:nvSpPr>
        <p:spPr>
          <a:xfrm>
            <a:off x="3114176" y="2775584"/>
            <a:ext cx="5423159" cy="45529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779"/>
              </a:lnSpc>
              <a:spcBef>
                <a:spcPct val="0"/>
              </a:spcBef>
            </a:pPr>
            <a:r>
              <a:rPr lang="en-US" sz="2699" b="1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PERFIL DE TRANSMISSÃO:</a:t>
            </a:r>
          </a:p>
        </p:txBody>
      </p:sp>
      <p:sp>
        <p:nvSpPr>
          <p:cNvPr id="34" name="TextBox 34"/>
          <p:cNvSpPr txBox="1"/>
          <p:nvPr/>
        </p:nvSpPr>
        <p:spPr>
          <a:xfrm>
            <a:off x="3114176" y="3564254"/>
            <a:ext cx="13895820" cy="569404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779"/>
              </a:lnSpc>
            </a:pPr>
            <a:r>
              <a:rPr lang="en-US" sz="2699" b="1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VÍDEOS</a:t>
            </a:r>
          </a:p>
          <a:p>
            <a:pPr algn="l">
              <a:lnSpc>
                <a:spcPts val="3779"/>
              </a:lnSpc>
            </a:pPr>
            <a:endParaRPr lang="en-US" sz="2699" b="1">
              <a:solidFill>
                <a:srgbClr val="FFFFFF"/>
              </a:solidFill>
              <a:latin typeface="Montserrat Bold"/>
              <a:ea typeface="Montserrat Bold"/>
              <a:cs typeface="Montserrat Bold"/>
              <a:sym typeface="Montserrat Bold"/>
            </a:endParaRPr>
          </a:p>
          <a:p>
            <a:pPr algn="l">
              <a:lnSpc>
                <a:spcPts val="3779"/>
              </a:lnSpc>
            </a:pPr>
            <a:r>
              <a:rPr lang="en-US" sz="2699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12 vídeos no Youtube da Antena3 por cada grupo (emissão de 2 por semana)</a:t>
            </a:r>
          </a:p>
          <a:p>
            <a:pPr algn="l">
              <a:lnSpc>
                <a:spcPts val="3779"/>
              </a:lnSpc>
            </a:pPr>
            <a:r>
              <a:rPr lang="en-US" sz="2699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12 Reels no instagram - de 30 de abril a 9 de junho, às 3ª e 5ª</a:t>
            </a:r>
          </a:p>
          <a:p>
            <a:pPr algn="l">
              <a:lnSpc>
                <a:spcPts val="3779"/>
              </a:lnSpc>
            </a:pPr>
            <a:endParaRPr lang="en-US" sz="2699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algn="l">
              <a:lnSpc>
                <a:spcPts val="3779"/>
              </a:lnSpc>
            </a:pPr>
            <a:r>
              <a:rPr lang="en-US" sz="2699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5 vídeos para YouTube da Antena3 de Bussaco nos EUA (emissão semanal)</a:t>
            </a:r>
          </a:p>
          <a:p>
            <a:pPr algn="l">
              <a:lnSpc>
                <a:spcPts val="3779"/>
              </a:lnSpc>
            </a:pPr>
            <a:r>
              <a:rPr lang="en-US" sz="2699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5 Reels no instagram - 11, 18 e 25 de junho ; 2 a 9 de julho, às 5ª.</a:t>
            </a:r>
          </a:p>
          <a:p>
            <a:pPr algn="l">
              <a:lnSpc>
                <a:spcPts val="3779"/>
              </a:lnSpc>
            </a:pPr>
            <a:r>
              <a:rPr lang="en-US" sz="2699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</a:p>
          <a:p>
            <a:pPr algn="l">
              <a:lnSpc>
                <a:spcPts val="3779"/>
              </a:lnSpc>
            </a:pPr>
            <a:r>
              <a:rPr lang="en-US" sz="2699" b="1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FM</a:t>
            </a:r>
          </a:p>
          <a:p>
            <a:pPr algn="l">
              <a:lnSpc>
                <a:spcPts val="3779"/>
              </a:lnSpc>
            </a:pPr>
            <a:r>
              <a:rPr lang="en-US" sz="2699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Rubrica "Copa Aleixo". Sextas feiras, pelas 9h10 (repete às 18h) durante o Mundial. </a:t>
            </a:r>
          </a:p>
          <a:p>
            <a:pPr algn="l">
              <a:lnSpc>
                <a:spcPts val="3779"/>
              </a:lnSpc>
            </a:pPr>
            <a:r>
              <a:rPr lang="en-US" sz="2699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6 Episódios: 12; 19; 26 de junho; 3; 10 e 17 de julho.</a:t>
            </a:r>
          </a:p>
          <a:p>
            <a:pPr algn="l">
              <a:lnSpc>
                <a:spcPts val="3779"/>
              </a:lnSpc>
              <a:spcBef>
                <a:spcPct val="0"/>
              </a:spcBef>
            </a:pPr>
            <a:endParaRPr lang="en-US" sz="2699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35" name="AutoShape 35"/>
          <p:cNvSpPr/>
          <p:nvPr/>
        </p:nvSpPr>
        <p:spPr>
          <a:xfrm flipH="1">
            <a:off x="2794848" y="4897020"/>
            <a:ext cx="19050" cy="2021308"/>
          </a:xfrm>
          <a:prstGeom prst="line">
            <a:avLst/>
          </a:prstGeom>
          <a:ln w="85725" cap="flat">
            <a:solidFill>
              <a:srgbClr val="F86504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pt-PT"/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2B40E473-7061-6E47-57D9-8039CC2564CC}"/>
              </a:ext>
            </a:extLst>
          </p:cNvPr>
          <p:cNvSpPr txBox="1"/>
          <p:nvPr/>
        </p:nvSpPr>
        <p:spPr>
          <a:xfrm>
            <a:off x="3114176" y="1409700"/>
            <a:ext cx="4655946" cy="79057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6209"/>
              </a:lnSpc>
              <a:spcBef>
                <a:spcPct val="0"/>
              </a:spcBef>
            </a:pPr>
            <a:r>
              <a:rPr lang="en-US" sz="5175" spc="36" dirty="0">
                <a:solidFill>
                  <a:srgbClr val="FFFFFF"/>
                </a:solidFill>
                <a:latin typeface="More Sugar"/>
                <a:ea typeface="More Sugar"/>
                <a:cs typeface="More Sugar"/>
                <a:sym typeface="More Sugar"/>
              </a:rPr>
              <a:t>COPA ALEIXO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47627" y="-47627"/>
            <a:ext cx="18383248" cy="10382248"/>
          </a:xfrm>
          <a:custGeom>
            <a:avLst/>
            <a:gdLst/>
            <a:ahLst/>
            <a:cxnLst/>
            <a:rect l="l" t="t" r="r" b="b"/>
            <a:pathLst>
              <a:path w="18383248" h="10382248">
                <a:moveTo>
                  <a:pt x="0" y="0"/>
                </a:moveTo>
                <a:lnTo>
                  <a:pt x="18383247" y="0"/>
                </a:lnTo>
                <a:lnTo>
                  <a:pt x="18383247" y="10382247"/>
                </a:lnTo>
                <a:lnTo>
                  <a:pt x="0" y="10382247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pt-PT"/>
          </a:p>
        </p:txBody>
      </p:sp>
      <p:grpSp>
        <p:nvGrpSpPr>
          <p:cNvPr id="3" name="Group 3"/>
          <p:cNvGrpSpPr/>
          <p:nvPr/>
        </p:nvGrpSpPr>
        <p:grpSpPr>
          <a:xfrm>
            <a:off x="0" y="-47627"/>
            <a:ext cx="5433156" cy="5191127"/>
            <a:chOff x="0" y="0"/>
            <a:chExt cx="1430955" cy="1367211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1430955" cy="1367211"/>
            </a:xfrm>
            <a:custGeom>
              <a:avLst/>
              <a:gdLst/>
              <a:ahLst/>
              <a:cxnLst/>
              <a:rect l="l" t="t" r="r" b="b"/>
              <a:pathLst>
                <a:path w="1430955" h="1367211">
                  <a:moveTo>
                    <a:pt x="715477" y="0"/>
                  </a:moveTo>
                  <a:cubicBezTo>
                    <a:pt x="320330" y="0"/>
                    <a:pt x="0" y="306061"/>
                    <a:pt x="0" y="683605"/>
                  </a:cubicBezTo>
                  <a:cubicBezTo>
                    <a:pt x="0" y="1061150"/>
                    <a:pt x="320330" y="1367211"/>
                    <a:pt x="715477" y="1367211"/>
                  </a:cubicBezTo>
                  <a:cubicBezTo>
                    <a:pt x="1110625" y="1367211"/>
                    <a:pt x="1430955" y="1061150"/>
                    <a:pt x="1430955" y="683605"/>
                  </a:cubicBezTo>
                  <a:cubicBezTo>
                    <a:pt x="1430955" y="306061"/>
                    <a:pt x="1110625" y="0"/>
                    <a:pt x="715477" y="0"/>
                  </a:cubicBezTo>
                  <a:close/>
                </a:path>
              </a:pathLst>
            </a:custGeom>
            <a:solidFill>
              <a:srgbClr val="F86504"/>
            </a:solidFill>
          </p:spPr>
          <p:txBody>
            <a:bodyPr/>
            <a:lstStyle/>
            <a:p>
              <a:endParaRPr lang="pt-PT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134152" y="90076"/>
              <a:ext cx="1162651" cy="114895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6" name="Group 6"/>
          <p:cNvGrpSpPr/>
          <p:nvPr/>
        </p:nvGrpSpPr>
        <p:grpSpPr>
          <a:xfrm rot="-5400000">
            <a:off x="4087644" y="-1032081"/>
            <a:ext cx="5221946" cy="7298954"/>
            <a:chOff x="0" y="0"/>
            <a:chExt cx="660400" cy="923071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660400" cy="923071"/>
            </a:xfrm>
            <a:custGeom>
              <a:avLst/>
              <a:gdLst/>
              <a:ahLst/>
              <a:cxnLst/>
              <a:rect l="l" t="t" r="r" b="b"/>
              <a:pathLst>
                <a:path w="660400" h="923071">
                  <a:moveTo>
                    <a:pt x="220252" y="19070"/>
                  </a:moveTo>
                  <a:cubicBezTo>
                    <a:pt x="254000" y="7556"/>
                    <a:pt x="292600" y="0"/>
                    <a:pt x="330378" y="0"/>
                  </a:cubicBezTo>
                  <a:cubicBezTo>
                    <a:pt x="368157" y="0"/>
                    <a:pt x="404509" y="6476"/>
                    <a:pt x="438009" y="17990"/>
                  </a:cubicBezTo>
                  <a:cubicBezTo>
                    <a:pt x="438723" y="18350"/>
                    <a:pt x="439435" y="18350"/>
                    <a:pt x="440148" y="18710"/>
                  </a:cubicBezTo>
                  <a:cubicBezTo>
                    <a:pt x="565955" y="64765"/>
                    <a:pt x="658618" y="186379"/>
                    <a:pt x="660400" y="330951"/>
                  </a:cubicBezTo>
                  <a:lnTo>
                    <a:pt x="660400" y="923071"/>
                  </a:lnTo>
                  <a:lnTo>
                    <a:pt x="0" y="923071"/>
                  </a:lnTo>
                  <a:lnTo>
                    <a:pt x="0" y="331391"/>
                  </a:lnTo>
                  <a:cubicBezTo>
                    <a:pt x="1782" y="185660"/>
                    <a:pt x="93019" y="64045"/>
                    <a:pt x="220252" y="19070"/>
                  </a:cubicBezTo>
                  <a:close/>
                </a:path>
              </a:pathLst>
            </a:custGeom>
            <a:solidFill>
              <a:srgbClr val="193275"/>
            </a:solidFill>
          </p:spPr>
          <p:txBody>
            <a:bodyPr/>
            <a:lstStyle/>
            <a:p>
              <a:endParaRPr lang="pt-PT"/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0" y="88900"/>
              <a:ext cx="660400" cy="83417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9" name="TextBox 9"/>
          <p:cNvSpPr txBox="1"/>
          <p:nvPr/>
        </p:nvSpPr>
        <p:spPr>
          <a:xfrm>
            <a:off x="11370720" y="3803077"/>
            <a:ext cx="4076118" cy="15716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209"/>
              </a:lnSpc>
            </a:pPr>
            <a:r>
              <a:rPr lang="en-US" sz="5175" b="1" spc="36">
                <a:solidFill>
                  <a:srgbClr val="FFFFFF"/>
                </a:solidFill>
                <a:latin typeface="Roboto Bold"/>
                <a:ea typeface="Roboto Bold"/>
                <a:cs typeface="Roboto Bold"/>
                <a:sym typeface="Roboto Bold"/>
              </a:rPr>
              <a:t>PROPOSTA</a:t>
            </a:r>
          </a:p>
          <a:p>
            <a:pPr algn="ctr">
              <a:lnSpc>
                <a:spcPts val="6209"/>
              </a:lnSpc>
            </a:pPr>
            <a:r>
              <a:rPr lang="en-US" sz="5175" b="1" spc="36">
                <a:solidFill>
                  <a:srgbClr val="FFFFFF"/>
                </a:solidFill>
                <a:latin typeface="Roboto Bold"/>
                <a:ea typeface="Roboto Bold"/>
                <a:cs typeface="Roboto Bold"/>
                <a:sym typeface="Roboto Bold"/>
              </a:rPr>
              <a:t>ESPECIAL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9872599" y="6127752"/>
            <a:ext cx="7072360" cy="7905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209"/>
              </a:lnSpc>
            </a:pPr>
            <a:r>
              <a:rPr lang="en-US" sz="5175" b="1" spc="36">
                <a:solidFill>
                  <a:srgbClr val="FFFFFF"/>
                </a:solidFill>
                <a:latin typeface="Roboto Bold"/>
                <a:ea typeface="Roboto Bold"/>
                <a:cs typeface="Roboto Bold"/>
                <a:sym typeface="Roboto Bold"/>
              </a:rPr>
              <a:t>FIFA WORLD CUP 2026</a:t>
            </a:r>
          </a:p>
        </p:txBody>
      </p:sp>
      <p:grpSp>
        <p:nvGrpSpPr>
          <p:cNvPr id="11" name="Group 11"/>
          <p:cNvGrpSpPr/>
          <p:nvPr/>
        </p:nvGrpSpPr>
        <p:grpSpPr>
          <a:xfrm rot="5400000">
            <a:off x="1138379" y="3902106"/>
            <a:ext cx="5221946" cy="7498703"/>
            <a:chOff x="0" y="0"/>
            <a:chExt cx="660400" cy="948333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660400" cy="948333"/>
            </a:xfrm>
            <a:custGeom>
              <a:avLst/>
              <a:gdLst/>
              <a:ahLst/>
              <a:cxnLst/>
              <a:rect l="l" t="t" r="r" b="b"/>
              <a:pathLst>
                <a:path w="660400" h="948333">
                  <a:moveTo>
                    <a:pt x="220252" y="19070"/>
                  </a:moveTo>
                  <a:cubicBezTo>
                    <a:pt x="254000" y="7556"/>
                    <a:pt x="292600" y="0"/>
                    <a:pt x="330378" y="0"/>
                  </a:cubicBezTo>
                  <a:cubicBezTo>
                    <a:pt x="368157" y="0"/>
                    <a:pt x="404509" y="6476"/>
                    <a:pt x="438009" y="17990"/>
                  </a:cubicBezTo>
                  <a:cubicBezTo>
                    <a:pt x="438723" y="18350"/>
                    <a:pt x="439435" y="18350"/>
                    <a:pt x="440148" y="18710"/>
                  </a:cubicBezTo>
                  <a:cubicBezTo>
                    <a:pt x="565955" y="64765"/>
                    <a:pt x="658618" y="186379"/>
                    <a:pt x="660400" y="331513"/>
                  </a:cubicBezTo>
                  <a:lnTo>
                    <a:pt x="660400" y="948333"/>
                  </a:lnTo>
                  <a:lnTo>
                    <a:pt x="0" y="948333"/>
                  </a:lnTo>
                  <a:lnTo>
                    <a:pt x="0" y="331970"/>
                  </a:lnTo>
                  <a:cubicBezTo>
                    <a:pt x="1782" y="185660"/>
                    <a:pt x="93019" y="64045"/>
                    <a:pt x="220252" y="19070"/>
                  </a:cubicBezTo>
                  <a:close/>
                </a:path>
              </a:pathLst>
            </a:custGeom>
            <a:solidFill>
              <a:srgbClr val="193275"/>
            </a:solidFill>
          </p:spPr>
          <p:txBody>
            <a:bodyPr/>
            <a:lstStyle/>
            <a:p>
              <a:endParaRPr lang="pt-PT"/>
            </a:p>
          </p:txBody>
        </p:sp>
        <p:sp>
          <p:nvSpPr>
            <p:cNvPr id="13" name="TextBox 13"/>
            <p:cNvSpPr txBox="1"/>
            <p:nvPr/>
          </p:nvSpPr>
          <p:spPr>
            <a:xfrm>
              <a:off x="0" y="88900"/>
              <a:ext cx="660400" cy="85943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7" name="Group 17"/>
          <p:cNvGrpSpPr/>
          <p:nvPr/>
        </p:nvGrpSpPr>
        <p:grpSpPr>
          <a:xfrm rot="5400000">
            <a:off x="6395053" y="6084645"/>
            <a:ext cx="5106257" cy="3298454"/>
            <a:chOff x="0" y="0"/>
            <a:chExt cx="645769" cy="417143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645769" cy="417143"/>
            </a:xfrm>
            <a:custGeom>
              <a:avLst/>
              <a:gdLst/>
              <a:ahLst/>
              <a:cxnLst/>
              <a:rect l="l" t="t" r="r" b="b"/>
              <a:pathLst>
                <a:path w="645769" h="417143">
                  <a:moveTo>
                    <a:pt x="215373" y="19070"/>
                  </a:moveTo>
                  <a:cubicBezTo>
                    <a:pt x="248373" y="7556"/>
                    <a:pt x="286118" y="0"/>
                    <a:pt x="323058" y="0"/>
                  </a:cubicBezTo>
                  <a:cubicBezTo>
                    <a:pt x="360000" y="0"/>
                    <a:pt x="395547" y="6476"/>
                    <a:pt x="428305" y="17990"/>
                  </a:cubicBezTo>
                  <a:cubicBezTo>
                    <a:pt x="429003" y="18350"/>
                    <a:pt x="429700" y="18350"/>
                    <a:pt x="430397" y="18710"/>
                  </a:cubicBezTo>
                  <a:cubicBezTo>
                    <a:pt x="553417" y="64765"/>
                    <a:pt x="644027" y="186379"/>
                    <a:pt x="645769" y="319713"/>
                  </a:cubicBezTo>
                  <a:lnTo>
                    <a:pt x="645769" y="417143"/>
                  </a:lnTo>
                  <a:lnTo>
                    <a:pt x="0" y="417143"/>
                  </a:lnTo>
                  <a:lnTo>
                    <a:pt x="0" y="319786"/>
                  </a:lnTo>
                  <a:cubicBezTo>
                    <a:pt x="1742" y="185660"/>
                    <a:pt x="90958" y="64045"/>
                    <a:pt x="215373" y="19070"/>
                  </a:cubicBezTo>
                  <a:close/>
                </a:path>
              </a:pathLst>
            </a:custGeom>
            <a:solidFill>
              <a:srgbClr val="193275"/>
            </a:solidFill>
          </p:spPr>
          <p:txBody>
            <a:bodyPr/>
            <a:lstStyle/>
            <a:p>
              <a:endParaRPr lang="pt-PT"/>
            </a:p>
          </p:txBody>
        </p:sp>
        <p:sp>
          <p:nvSpPr>
            <p:cNvPr id="19" name="TextBox 19"/>
            <p:cNvSpPr txBox="1"/>
            <p:nvPr/>
          </p:nvSpPr>
          <p:spPr>
            <a:xfrm>
              <a:off x="0" y="88900"/>
              <a:ext cx="645769" cy="32824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20" name="Group 20"/>
          <p:cNvGrpSpPr/>
          <p:nvPr/>
        </p:nvGrpSpPr>
        <p:grpSpPr>
          <a:xfrm rot="5400000">
            <a:off x="8918335" y="917335"/>
            <a:ext cx="10287000" cy="8452330"/>
            <a:chOff x="0" y="0"/>
            <a:chExt cx="1300959" cy="1068935"/>
          </a:xfrm>
        </p:grpSpPr>
        <p:sp>
          <p:nvSpPr>
            <p:cNvPr id="21" name="Freeform 21"/>
            <p:cNvSpPr/>
            <p:nvPr/>
          </p:nvSpPr>
          <p:spPr>
            <a:xfrm>
              <a:off x="0" y="0"/>
              <a:ext cx="1300958" cy="1068935"/>
            </a:xfrm>
            <a:custGeom>
              <a:avLst/>
              <a:gdLst/>
              <a:ahLst/>
              <a:cxnLst/>
              <a:rect l="l" t="t" r="r" b="b"/>
              <a:pathLst>
                <a:path w="1300958" h="1068935">
                  <a:moveTo>
                    <a:pt x="433887" y="19070"/>
                  </a:moveTo>
                  <a:cubicBezTo>
                    <a:pt x="500369" y="7556"/>
                    <a:pt x="576410" y="0"/>
                    <a:pt x="650830" y="0"/>
                  </a:cubicBezTo>
                  <a:cubicBezTo>
                    <a:pt x="725252" y="0"/>
                    <a:pt x="796865" y="6476"/>
                    <a:pt x="862858" y="17990"/>
                  </a:cubicBezTo>
                  <a:cubicBezTo>
                    <a:pt x="864264" y="18350"/>
                    <a:pt x="865668" y="18350"/>
                    <a:pt x="867071" y="18710"/>
                  </a:cubicBezTo>
                  <a:cubicBezTo>
                    <a:pt x="1114906" y="64765"/>
                    <a:pt x="1297448" y="186379"/>
                    <a:pt x="1300958" y="334191"/>
                  </a:cubicBezTo>
                  <a:lnTo>
                    <a:pt x="1300958" y="1068935"/>
                  </a:lnTo>
                  <a:lnTo>
                    <a:pt x="0" y="1068935"/>
                  </a:lnTo>
                  <a:lnTo>
                    <a:pt x="0" y="334737"/>
                  </a:lnTo>
                  <a:cubicBezTo>
                    <a:pt x="3510" y="185660"/>
                    <a:pt x="183244" y="64045"/>
                    <a:pt x="433887" y="19070"/>
                  </a:cubicBezTo>
                  <a:close/>
                </a:path>
              </a:pathLst>
            </a:custGeom>
            <a:solidFill>
              <a:srgbClr val="193275"/>
            </a:solidFill>
          </p:spPr>
          <p:txBody>
            <a:bodyPr/>
            <a:lstStyle/>
            <a:p>
              <a:endParaRPr lang="pt-PT"/>
            </a:p>
          </p:txBody>
        </p:sp>
        <p:sp>
          <p:nvSpPr>
            <p:cNvPr id="22" name="TextBox 22"/>
            <p:cNvSpPr txBox="1"/>
            <p:nvPr/>
          </p:nvSpPr>
          <p:spPr>
            <a:xfrm>
              <a:off x="0" y="88900"/>
              <a:ext cx="1300959" cy="98003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23" name="Freeform 23"/>
          <p:cNvSpPr/>
          <p:nvPr/>
        </p:nvSpPr>
        <p:spPr>
          <a:xfrm>
            <a:off x="11400851" y="9593992"/>
            <a:ext cx="1680827" cy="343169"/>
          </a:xfrm>
          <a:custGeom>
            <a:avLst/>
            <a:gdLst/>
            <a:ahLst/>
            <a:cxnLst/>
            <a:rect l="l" t="t" r="r" b="b"/>
            <a:pathLst>
              <a:path w="1680827" h="343169">
                <a:moveTo>
                  <a:pt x="0" y="0"/>
                </a:moveTo>
                <a:lnTo>
                  <a:pt x="1680828" y="0"/>
                </a:lnTo>
                <a:lnTo>
                  <a:pt x="1680828" y="343169"/>
                </a:lnTo>
                <a:lnTo>
                  <a:pt x="0" y="343169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pt-PT"/>
          </a:p>
        </p:txBody>
      </p:sp>
      <p:sp>
        <p:nvSpPr>
          <p:cNvPr id="24" name="Freeform 24"/>
          <p:cNvSpPr/>
          <p:nvPr/>
        </p:nvSpPr>
        <p:spPr>
          <a:xfrm>
            <a:off x="6107940" y="9478020"/>
            <a:ext cx="2377982" cy="494673"/>
          </a:xfrm>
          <a:custGeom>
            <a:avLst/>
            <a:gdLst/>
            <a:ahLst/>
            <a:cxnLst/>
            <a:rect l="l" t="t" r="r" b="b"/>
            <a:pathLst>
              <a:path w="2377982" h="494673">
                <a:moveTo>
                  <a:pt x="0" y="0"/>
                </a:moveTo>
                <a:lnTo>
                  <a:pt x="2377982" y="0"/>
                </a:lnTo>
                <a:lnTo>
                  <a:pt x="2377982" y="494672"/>
                </a:lnTo>
                <a:lnTo>
                  <a:pt x="0" y="494672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26483" t="-141633" r="-23352" b="-163529"/>
            </a:stretch>
          </a:blipFill>
        </p:spPr>
        <p:txBody>
          <a:bodyPr/>
          <a:lstStyle/>
          <a:p>
            <a:endParaRPr lang="pt-PT"/>
          </a:p>
        </p:txBody>
      </p:sp>
      <p:sp>
        <p:nvSpPr>
          <p:cNvPr id="25" name="Freeform 25"/>
          <p:cNvSpPr/>
          <p:nvPr/>
        </p:nvSpPr>
        <p:spPr>
          <a:xfrm>
            <a:off x="8485922" y="9518791"/>
            <a:ext cx="2635736" cy="493571"/>
          </a:xfrm>
          <a:custGeom>
            <a:avLst/>
            <a:gdLst/>
            <a:ahLst/>
            <a:cxnLst/>
            <a:rect l="l" t="t" r="r" b="b"/>
            <a:pathLst>
              <a:path w="2635736" h="493571">
                <a:moveTo>
                  <a:pt x="0" y="0"/>
                </a:moveTo>
                <a:lnTo>
                  <a:pt x="2635736" y="0"/>
                </a:lnTo>
                <a:lnTo>
                  <a:pt x="2635736" y="493572"/>
                </a:lnTo>
                <a:lnTo>
                  <a:pt x="0" y="493572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-21048" t="-162319" r="-24759" b="-175664"/>
            </a:stretch>
          </a:blipFill>
        </p:spPr>
        <p:txBody>
          <a:bodyPr/>
          <a:lstStyle/>
          <a:p>
            <a:endParaRPr lang="pt-PT"/>
          </a:p>
        </p:txBody>
      </p:sp>
      <p:sp>
        <p:nvSpPr>
          <p:cNvPr id="26" name="Freeform 26"/>
          <p:cNvSpPr/>
          <p:nvPr/>
        </p:nvSpPr>
        <p:spPr>
          <a:xfrm>
            <a:off x="3854311" y="9464449"/>
            <a:ext cx="1771232" cy="472712"/>
          </a:xfrm>
          <a:custGeom>
            <a:avLst/>
            <a:gdLst/>
            <a:ahLst/>
            <a:cxnLst/>
            <a:rect l="l" t="t" r="r" b="b"/>
            <a:pathLst>
              <a:path w="1771232" h="472712">
                <a:moveTo>
                  <a:pt x="0" y="0"/>
                </a:moveTo>
                <a:lnTo>
                  <a:pt x="1771232" y="0"/>
                </a:lnTo>
                <a:lnTo>
                  <a:pt x="1771232" y="472712"/>
                </a:lnTo>
                <a:lnTo>
                  <a:pt x="0" y="472712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22285" t="-88953" r="-22927" b="-117107"/>
            </a:stretch>
          </a:blipFill>
        </p:spPr>
        <p:txBody>
          <a:bodyPr/>
          <a:lstStyle/>
          <a:p>
            <a:endParaRPr lang="pt-PT"/>
          </a:p>
        </p:txBody>
      </p:sp>
      <p:sp>
        <p:nvSpPr>
          <p:cNvPr id="27" name="Freeform 27"/>
          <p:cNvSpPr/>
          <p:nvPr/>
        </p:nvSpPr>
        <p:spPr>
          <a:xfrm>
            <a:off x="14224527" y="9609482"/>
            <a:ext cx="1591661" cy="370381"/>
          </a:xfrm>
          <a:custGeom>
            <a:avLst/>
            <a:gdLst/>
            <a:ahLst/>
            <a:cxnLst/>
            <a:rect l="l" t="t" r="r" b="b"/>
            <a:pathLst>
              <a:path w="1591661" h="370381">
                <a:moveTo>
                  <a:pt x="0" y="0"/>
                </a:moveTo>
                <a:lnTo>
                  <a:pt x="1591661" y="0"/>
                </a:lnTo>
                <a:lnTo>
                  <a:pt x="1591661" y="370381"/>
                </a:lnTo>
                <a:lnTo>
                  <a:pt x="0" y="370381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-73167" t="-193793" r="-20712" b="-174867"/>
            </a:stretch>
          </a:blipFill>
        </p:spPr>
        <p:txBody>
          <a:bodyPr/>
          <a:lstStyle/>
          <a:p>
            <a:endParaRPr lang="pt-PT"/>
          </a:p>
        </p:txBody>
      </p:sp>
      <p:sp>
        <p:nvSpPr>
          <p:cNvPr id="28" name="Freeform 28"/>
          <p:cNvSpPr/>
          <p:nvPr/>
        </p:nvSpPr>
        <p:spPr>
          <a:xfrm>
            <a:off x="13419842" y="9609482"/>
            <a:ext cx="779061" cy="336544"/>
          </a:xfrm>
          <a:custGeom>
            <a:avLst/>
            <a:gdLst/>
            <a:ahLst/>
            <a:cxnLst/>
            <a:rect l="l" t="t" r="r" b="b"/>
            <a:pathLst>
              <a:path w="779061" h="336544">
                <a:moveTo>
                  <a:pt x="0" y="0"/>
                </a:moveTo>
                <a:lnTo>
                  <a:pt x="779061" y="0"/>
                </a:lnTo>
                <a:lnTo>
                  <a:pt x="779061" y="336544"/>
                </a:lnTo>
                <a:lnTo>
                  <a:pt x="0" y="336544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r="-115750" b="-1968"/>
            </a:stretch>
          </a:blipFill>
        </p:spPr>
        <p:txBody>
          <a:bodyPr/>
          <a:lstStyle/>
          <a:p>
            <a:endParaRPr lang="pt-PT"/>
          </a:p>
        </p:txBody>
      </p:sp>
      <p:sp>
        <p:nvSpPr>
          <p:cNvPr id="29" name="Freeform 29"/>
          <p:cNvSpPr/>
          <p:nvPr/>
        </p:nvSpPr>
        <p:spPr>
          <a:xfrm>
            <a:off x="1028700" y="615428"/>
            <a:ext cx="1689948" cy="2529540"/>
          </a:xfrm>
          <a:custGeom>
            <a:avLst/>
            <a:gdLst/>
            <a:ahLst/>
            <a:cxnLst/>
            <a:rect l="l" t="t" r="r" b="b"/>
            <a:pathLst>
              <a:path w="1689948" h="2529540">
                <a:moveTo>
                  <a:pt x="0" y="0"/>
                </a:moveTo>
                <a:lnTo>
                  <a:pt x="1689948" y="0"/>
                </a:lnTo>
                <a:lnTo>
                  <a:pt x="1689948" y="2529540"/>
                </a:lnTo>
                <a:lnTo>
                  <a:pt x="0" y="2529540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  <p:txBody>
          <a:bodyPr/>
          <a:lstStyle/>
          <a:p>
            <a:endParaRPr lang="pt-PT"/>
          </a:p>
        </p:txBody>
      </p:sp>
      <p:sp>
        <p:nvSpPr>
          <p:cNvPr id="30" name="Freeform 30"/>
          <p:cNvSpPr/>
          <p:nvPr/>
        </p:nvSpPr>
        <p:spPr>
          <a:xfrm>
            <a:off x="2794848" y="588187"/>
            <a:ext cx="4863671" cy="900075"/>
          </a:xfrm>
          <a:custGeom>
            <a:avLst/>
            <a:gdLst/>
            <a:ahLst/>
            <a:cxnLst/>
            <a:rect l="l" t="t" r="r" b="b"/>
            <a:pathLst>
              <a:path w="4863671" h="900075">
                <a:moveTo>
                  <a:pt x="0" y="0"/>
                </a:moveTo>
                <a:lnTo>
                  <a:pt x="4863671" y="0"/>
                </a:lnTo>
                <a:lnTo>
                  <a:pt x="4863671" y="900076"/>
                </a:lnTo>
                <a:lnTo>
                  <a:pt x="0" y="900076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-20801" t="-162319" r="-23293" b="-175664"/>
            </a:stretch>
          </a:blipFill>
        </p:spPr>
        <p:txBody>
          <a:bodyPr/>
          <a:lstStyle/>
          <a:p>
            <a:endParaRPr lang="pt-PT"/>
          </a:p>
        </p:txBody>
      </p:sp>
      <p:sp>
        <p:nvSpPr>
          <p:cNvPr id="31" name="TextBox 31"/>
          <p:cNvSpPr txBox="1"/>
          <p:nvPr/>
        </p:nvSpPr>
        <p:spPr>
          <a:xfrm>
            <a:off x="3049140" y="2603948"/>
            <a:ext cx="8321581" cy="45529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779"/>
              </a:lnSpc>
              <a:spcBef>
                <a:spcPct val="0"/>
              </a:spcBef>
            </a:pPr>
            <a:r>
              <a:rPr lang="en-US" sz="2699" b="1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RÁDIO E DIGITAL | PATROCÍNIO COPA ALEIXO</a:t>
            </a:r>
          </a:p>
        </p:txBody>
      </p:sp>
      <p:sp>
        <p:nvSpPr>
          <p:cNvPr id="33" name="TextBox 33"/>
          <p:cNvSpPr txBox="1"/>
          <p:nvPr/>
        </p:nvSpPr>
        <p:spPr>
          <a:xfrm>
            <a:off x="3081516" y="3217273"/>
            <a:ext cx="13895820" cy="458724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359"/>
              </a:lnSpc>
            </a:pPr>
            <a:r>
              <a:rPr lang="en-US" sz="2399" b="1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CONTRAPARTIDAS</a:t>
            </a:r>
          </a:p>
          <a:p>
            <a:pPr marL="518157" lvl="1" indent="-259078" algn="l">
              <a:lnSpc>
                <a:spcPts val="3359"/>
              </a:lnSpc>
              <a:buFont typeface="Arial"/>
              <a:buChar char="•"/>
            </a:pPr>
            <a:r>
              <a:rPr lang="en-US" sz="2399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YOUTUBE | Presença de 3'’ de marca início de cada vídeo + cartão de 5'’ a fechar cada episódio - 17 vídeos</a:t>
            </a:r>
          </a:p>
          <a:p>
            <a:pPr marL="518157" lvl="1" indent="-259078" algn="l">
              <a:lnSpc>
                <a:spcPts val="3359"/>
              </a:lnSpc>
              <a:buFont typeface="Arial"/>
              <a:buChar char="•"/>
            </a:pPr>
            <a:r>
              <a:rPr lang="en-US" sz="2399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ANTENA3 FM | Referência 5'’ de marca no final de cada programa em FM</a:t>
            </a:r>
          </a:p>
          <a:p>
            <a:pPr algn="l">
              <a:lnSpc>
                <a:spcPts val="3359"/>
              </a:lnSpc>
            </a:pPr>
            <a:endParaRPr lang="en-US" sz="2399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algn="l">
              <a:lnSpc>
                <a:spcPts val="3359"/>
              </a:lnSpc>
            </a:pPr>
            <a:r>
              <a:rPr lang="en-US" sz="2399" b="1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AMPLIFICAÇÃO INCLUÍDA:</a:t>
            </a:r>
          </a:p>
          <a:p>
            <a:pPr marL="518157" lvl="1" indent="-259078" algn="l">
              <a:lnSpc>
                <a:spcPts val="3359"/>
              </a:lnSpc>
              <a:buFont typeface="Arial"/>
              <a:buChar char="•"/>
            </a:pPr>
            <a:r>
              <a:rPr lang="en-US" sz="2399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Auto-promoções em FM - 300 referências de 5'’ (Programa tem o apoio de...)</a:t>
            </a:r>
          </a:p>
          <a:p>
            <a:pPr marL="518157" lvl="1" indent="-259078" algn="l">
              <a:lnSpc>
                <a:spcPts val="3359"/>
              </a:lnSpc>
              <a:buFont typeface="Arial"/>
              <a:buChar char="•"/>
            </a:pPr>
            <a:r>
              <a:rPr lang="en-US" sz="2399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Reels em IG Antena3 e em colab com a marca - 17 </a:t>
            </a:r>
          </a:p>
          <a:p>
            <a:pPr marL="518157" lvl="1" indent="-259078" algn="l">
              <a:lnSpc>
                <a:spcPts val="3359"/>
              </a:lnSpc>
              <a:buFont typeface="Arial"/>
              <a:buChar char="•"/>
            </a:pPr>
            <a:r>
              <a:rPr lang="en-US" sz="2399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Posts em IG Antena3, em collab com a marca - 6</a:t>
            </a:r>
          </a:p>
          <a:p>
            <a:pPr marL="518157" lvl="1" indent="-259078" algn="l">
              <a:lnSpc>
                <a:spcPts val="3359"/>
              </a:lnSpc>
              <a:spcBef>
                <a:spcPct val="0"/>
              </a:spcBef>
              <a:buFont typeface="Arial"/>
              <a:buChar char="•"/>
            </a:pPr>
            <a:r>
              <a:rPr lang="en-US" sz="2399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Campanha promos digitais com logotipo patrocinador- Intro (250.000 imp) + Billboard (300.000 imp) + Pré-roll (200.000 VC) + Halfpage (500.000)</a:t>
            </a:r>
          </a:p>
        </p:txBody>
      </p:sp>
      <p:sp>
        <p:nvSpPr>
          <p:cNvPr id="34" name="TextBox 34"/>
          <p:cNvSpPr txBox="1"/>
          <p:nvPr/>
        </p:nvSpPr>
        <p:spPr>
          <a:xfrm>
            <a:off x="3138164" y="8509363"/>
            <a:ext cx="10281679" cy="7454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779"/>
              </a:lnSpc>
            </a:pPr>
            <a:r>
              <a:rPr lang="en-US" sz="2699" b="1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Valor Patrocínio: 40.000€ * (50% em produção)</a:t>
            </a:r>
          </a:p>
          <a:p>
            <a:pPr algn="l">
              <a:lnSpc>
                <a:spcPts val="2240"/>
              </a:lnSpc>
              <a:spcBef>
                <a:spcPct val="0"/>
              </a:spcBef>
            </a:pPr>
            <a:r>
              <a:rPr lang="en-US" sz="1600" b="1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*Acresce valor de locução de 5'’ pagos diretamente ao locutor.</a:t>
            </a:r>
          </a:p>
        </p:txBody>
      </p:sp>
      <p:sp>
        <p:nvSpPr>
          <p:cNvPr id="35" name="TextBox 35">
            <a:extLst>
              <a:ext uri="{FF2B5EF4-FFF2-40B4-BE49-F238E27FC236}">
                <a16:creationId xmlns:a16="http://schemas.microsoft.com/office/drawing/2014/main" id="{80B43EA6-35E0-B9C1-D15D-E3FB5A68C4A9}"/>
              </a:ext>
            </a:extLst>
          </p:cNvPr>
          <p:cNvSpPr txBox="1"/>
          <p:nvPr/>
        </p:nvSpPr>
        <p:spPr>
          <a:xfrm>
            <a:off x="3114176" y="1409700"/>
            <a:ext cx="4655946" cy="79057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6209"/>
              </a:lnSpc>
              <a:spcBef>
                <a:spcPct val="0"/>
              </a:spcBef>
            </a:pPr>
            <a:r>
              <a:rPr lang="en-US" sz="5175" spc="36" dirty="0">
                <a:solidFill>
                  <a:srgbClr val="FFFFFF"/>
                </a:solidFill>
                <a:latin typeface="More Sugar"/>
                <a:ea typeface="More Sugar"/>
                <a:cs typeface="More Sugar"/>
                <a:sym typeface="More Sugar"/>
              </a:rPr>
              <a:t>COPA ALEIXO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47627" y="-47627"/>
            <a:ext cx="18383248" cy="10382248"/>
          </a:xfrm>
          <a:custGeom>
            <a:avLst/>
            <a:gdLst/>
            <a:ahLst/>
            <a:cxnLst/>
            <a:rect l="l" t="t" r="r" b="b"/>
            <a:pathLst>
              <a:path w="18383248" h="10382248">
                <a:moveTo>
                  <a:pt x="0" y="0"/>
                </a:moveTo>
                <a:lnTo>
                  <a:pt x="18383247" y="0"/>
                </a:lnTo>
                <a:lnTo>
                  <a:pt x="18383247" y="10382247"/>
                </a:lnTo>
                <a:lnTo>
                  <a:pt x="0" y="10382247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pt-PT"/>
          </a:p>
        </p:txBody>
      </p:sp>
      <p:grpSp>
        <p:nvGrpSpPr>
          <p:cNvPr id="3" name="Group 3"/>
          <p:cNvGrpSpPr/>
          <p:nvPr/>
        </p:nvGrpSpPr>
        <p:grpSpPr>
          <a:xfrm>
            <a:off x="0" y="-47627"/>
            <a:ext cx="5433156" cy="5191127"/>
            <a:chOff x="0" y="0"/>
            <a:chExt cx="1430955" cy="1367211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1430955" cy="1367211"/>
            </a:xfrm>
            <a:custGeom>
              <a:avLst/>
              <a:gdLst/>
              <a:ahLst/>
              <a:cxnLst/>
              <a:rect l="l" t="t" r="r" b="b"/>
              <a:pathLst>
                <a:path w="1430955" h="1367211">
                  <a:moveTo>
                    <a:pt x="715477" y="0"/>
                  </a:moveTo>
                  <a:cubicBezTo>
                    <a:pt x="320330" y="0"/>
                    <a:pt x="0" y="306061"/>
                    <a:pt x="0" y="683605"/>
                  </a:cubicBezTo>
                  <a:cubicBezTo>
                    <a:pt x="0" y="1061150"/>
                    <a:pt x="320330" y="1367211"/>
                    <a:pt x="715477" y="1367211"/>
                  </a:cubicBezTo>
                  <a:cubicBezTo>
                    <a:pt x="1110625" y="1367211"/>
                    <a:pt x="1430955" y="1061150"/>
                    <a:pt x="1430955" y="683605"/>
                  </a:cubicBezTo>
                  <a:cubicBezTo>
                    <a:pt x="1430955" y="306061"/>
                    <a:pt x="1110625" y="0"/>
                    <a:pt x="715477" y="0"/>
                  </a:cubicBezTo>
                  <a:close/>
                </a:path>
              </a:pathLst>
            </a:custGeom>
            <a:solidFill>
              <a:srgbClr val="193275"/>
            </a:solidFill>
          </p:spPr>
          <p:txBody>
            <a:bodyPr/>
            <a:lstStyle/>
            <a:p>
              <a:endParaRPr lang="pt-PT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134152" y="90076"/>
              <a:ext cx="1162651" cy="114895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6" name="Group 6"/>
          <p:cNvGrpSpPr/>
          <p:nvPr/>
        </p:nvGrpSpPr>
        <p:grpSpPr>
          <a:xfrm rot="-5400000">
            <a:off x="4087644" y="-1032081"/>
            <a:ext cx="5221946" cy="7298954"/>
            <a:chOff x="0" y="0"/>
            <a:chExt cx="660400" cy="923071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660400" cy="923071"/>
            </a:xfrm>
            <a:custGeom>
              <a:avLst/>
              <a:gdLst/>
              <a:ahLst/>
              <a:cxnLst/>
              <a:rect l="l" t="t" r="r" b="b"/>
              <a:pathLst>
                <a:path w="660400" h="923071">
                  <a:moveTo>
                    <a:pt x="220252" y="19070"/>
                  </a:moveTo>
                  <a:cubicBezTo>
                    <a:pt x="254000" y="7556"/>
                    <a:pt x="292600" y="0"/>
                    <a:pt x="330378" y="0"/>
                  </a:cubicBezTo>
                  <a:cubicBezTo>
                    <a:pt x="368157" y="0"/>
                    <a:pt x="404509" y="6476"/>
                    <a:pt x="438009" y="17990"/>
                  </a:cubicBezTo>
                  <a:cubicBezTo>
                    <a:pt x="438723" y="18350"/>
                    <a:pt x="439435" y="18350"/>
                    <a:pt x="440148" y="18710"/>
                  </a:cubicBezTo>
                  <a:cubicBezTo>
                    <a:pt x="565955" y="64765"/>
                    <a:pt x="658618" y="186379"/>
                    <a:pt x="660400" y="330951"/>
                  </a:cubicBezTo>
                  <a:lnTo>
                    <a:pt x="660400" y="923071"/>
                  </a:lnTo>
                  <a:lnTo>
                    <a:pt x="0" y="923071"/>
                  </a:lnTo>
                  <a:lnTo>
                    <a:pt x="0" y="331391"/>
                  </a:lnTo>
                  <a:cubicBezTo>
                    <a:pt x="1782" y="185660"/>
                    <a:pt x="93019" y="64045"/>
                    <a:pt x="220252" y="19070"/>
                  </a:cubicBezTo>
                  <a:close/>
                </a:path>
              </a:pathLst>
            </a:custGeom>
            <a:solidFill>
              <a:srgbClr val="0074FF"/>
            </a:solidFill>
          </p:spPr>
          <p:txBody>
            <a:bodyPr/>
            <a:lstStyle/>
            <a:p>
              <a:endParaRPr lang="pt-PT"/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0" y="88900"/>
              <a:ext cx="660400" cy="83417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9" name="TextBox 9"/>
          <p:cNvSpPr txBox="1"/>
          <p:nvPr/>
        </p:nvSpPr>
        <p:spPr>
          <a:xfrm>
            <a:off x="11370720" y="3803077"/>
            <a:ext cx="4076118" cy="15716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209"/>
              </a:lnSpc>
            </a:pPr>
            <a:r>
              <a:rPr lang="en-US" sz="5175" b="1" spc="36">
                <a:solidFill>
                  <a:srgbClr val="FFFFFF"/>
                </a:solidFill>
                <a:latin typeface="Roboto Bold"/>
                <a:ea typeface="Roboto Bold"/>
                <a:cs typeface="Roboto Bold"/>
                <a:sym typeface="Roboto Bold"/>
              </a:rPr>
              <a:t>PROPOSTA</a:t>
            </a:r>
          </a:p>
          <a:p>
            <a:pPr algn="ctr">
              <a:lnSpc>
                <a:spcPts val="6209"/>
              </a:lnSpc>
            </a:pPr>
            <a:r>
              <a:rPr lang="en-US" sz="5175" b="1" spc="36">
                <a:solidFill>
                  <a:srgbClr val="FFFFFF"/>
                </a:solidFill>
                <a:latin typeface="Roboto Bold"/>
                <a:ea typeface="Roboto Bold"/>
                <a:cs typeface="Roboto Bold"/>
                <a:sym typeface="Roboto Bold"/>
              </a:rPr>
              <a:t>ESPECIAL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9872599" y="6127752"/>
            <a:ext cx="7072360" cy="7905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209"/>
              </a:lnSpc>
            </a:pPr>
            <a:r>
              <a:rPr lang="en-US" sz="5175" b="1" spc="36">
                <a:solidFill>
                  <a:srgbClr val="FFFFFF"/>
                </a:solidFill>
                <a:latin typeface="Roboto Bold"/>
                <a:ea typeface="Roboto Bold"/>
                <a:cs typeface="Roboto Bold"/>
                <a:sym typeface="Roboto Bold"/>
              </a:rPr>
              <a:t>FIFA WORLD CUP 2026</a:t>
            </a:r>
          </a:p>
        </p:txBody>
      </p:sp>
      <p:grpSp>
        <p:nvGrpSpPr>
          <p:cNvPr id="11" name="Group 11"/>
          <p:cNvGrpSpPr/>
          <p:nvPr/>
        </p:nvGrpSpPr>
        <p:grpSpPr>
          <a:xfrm rot="5400000">
            <a:off x="1138379" y="3974296"/>
            <a:ext cx="5221946" cy="7498703"/>
            <a:chOff x="0" y="0"/>
            <a:chExt cx="660400" cy="948333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660400" cy="948333"/>
            </a:xfrm>
            <a:custGeom>
              <a:avLst/>
              <a:gdLst/>
              <a:ahLst/>
              <a:cxnLst/>
              <a:rect l="l" t="t" r="r" b="b"/>
              <a:pathLst>
                <a:path w="660400" h="948333">
                  <a:moveTo>
                    <a:pt x="220252" y="19070"/>
                  </a:moveTo>
                  <a:cubicBezTo>
                    <a:pt x="254000" y="7556"/>
                    <a:pt x="292600" y="0"/>
                    <a:pt x="330378" y="0"/>
                  </a:cubicBezTo>
                  <a:cubicBezTo>
                    <a:pt x="368157" y="0"/>
                    <a:pt x="404509" y="6476"/>
                    <a:pt x="438009" y="17990"/>
                  </a:cubicBezTo>
                  <a:cubicBezTo>
                    <a:pt x="438723" y="18350"/>
                    <a:pt x="439435" y="18350"/>
                    <a:pt x="440148" y="18710"/>
                  </a:cubicBezTo>
                  <a:cubicBezTo>
                    <a:pt x="565955" y="64765"/>
                    <a:pt x="658618" y="186379"/>
                    <a:pt x="660400" y="331513"/>
                  </a:cubicBezTo>
                  <a:lnTo>
                    <a:pt x="660400" y="948333"/>
                  </a:lnTo>
                  <a:lnTo>
                    <a:pt x="0" y="948333"/>
                  </a:lnTo>
                  <a:lnTo>
                    <a:pt x="0" y="331970"/>
                  </a:lnTo>
                  <a:cubicBezTo>
                    <a:pt x="1782" y="185660"/>
                    <a:pt x="93019" y="64045"/>
                    <a:pt x="220252" y="19070"/>
                  </a:cubicBezTo>
                  <a:close/>
                </a:path>
              </a:pathLst>
            </a:custGeom>
            <a:solidFill>
              <a:srgbClr val="0074FF"/>
            </a:solidFill>
          </p:spPr>
          <p:txBody>
            <a:bodyPr/>
            <a:lstStyle/>
            <a:p>
              <a:endParaRPr lang="pt-PT"/>
            </a:p>
          </p:txBody>
        </p:sp>
        <p:sp>
          <p:nvSpPr>
            <p:cNvPr id="13" name="TextBox 13"/>
            <p:cNvSpPr txBox="1"/>
            <p:nvPr/>
          </p:nvSpPr>
          <p:spPr>
            <a:xfrm>
              <a:off x="0" y="88900"/>
              <a:ext cx="660400" cy="85943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7" name="Group 17"/>
          <p:cNvGrpSpPr/>
          <p:nvPr/>
        </p:nvGrpSpPr>
        <p:grpSpPr>
          <a:xfrm rot="5400000">
            <a:off x="6452902" y="6074420"/>
            <a:ext cx="4990558" cy="3298454"/>
            <a:chOff x="0" y="0"/>
            <a:chExt cx="631137" cy="417143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631137" cy="417143"/>
            </a:xfrm>
            <a:custGeom>
              <a:avLst/>
              <a:gdLst/>
              <a:ahLst/>
              <a:cxnLst/>
              <a:rect l="l" t="t" r="r" b="b"/>
              <a:pathLst>
                <a:path w="631137" h="417143">
                  <a:moveTo>
                    <a:pt x="210493" y="19070"/>
                  </a:moveTo>
                  <a:cubicBezTo>
                    <a:pt x="242745" y="7556"/>
                    <a:pt x="279635" y="0"/>
                    <a:pt x="315739" y="0"/>
                  </a:cubicBezTo>
                  <a:cubicBezTo>
                    <a:pt x="351843" y="0"/>
                    <a:pt x="386585" y="6476"/>
                    <a:pt x="418601" y="17990"/>
                  </a:cubicBezTo>
                  <a:cubicBezTo>
                    <a:pt x="419283" y="18350"/>
                    <a:pt x="419964" y="18350"/>
                    <a:pt x="420644" y="18710"/>
                  </a:cubicBezTo>
                  <a:cubicBezTo>
                    <a:pt x="540877" y="64765"/>
                    <a:pt x="629434" y="186379"/>
                    <a:pt x="631137" y="319713"/>
                  </a:cubicBezTo>
                  <a:lnTo>
                    <a:pt x="631137" y="417143"/>
                  </a:lnTo>
                  <a:lnTo>
                    <a:pt x="0" y="417143"/>
                  </a:lnTo>
                  <a:lnTo>
                    <a:pt x="0" y="319786"/>
                  </a:lnTo>
                  <a:cubicBezTo>
                    <a:pt x="1703" y="185660"/>
                    <a:pt x="88897" y="64045"/>
                    <a:pt x="210493" y="19070"/>
                  </a:cubicBezTo>
                  <a:close/>
                </a:path>
              </a:pathLst>
            </a:custGeom>
            <a:solidFill>
              <a:srgbClr val="0A0094"/>
            </a:solidFill>
          </p:spPr>
          <p:txBody>
            <a:bodyPr/>
            <a:lstStyle/>
            <a:p>
              <a:endParaRPr lang="pt-PT"/>
            </a:p>
          </p:txBody>
        </p:sp>
        <p:sp>
          <p:nvSpPr>
            <p:cNvPr id="19" name="TextBox 19"/>
            <p:cNvSpPr txBox="1"/>
            <p:nvPr/>
          </p:nvSpPr>
          <p:spPr>
            <a:xfrm>
              <a:off x="0" y="88900"/>
              <a:ext cx="631137" cy="32824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20" name="Group 20"/>
          <p:cNvGrpSpPr/>
          <p:nvPr/>
        </p:nvGrpSpPr>
        <p:grpSpPr>
          <a:xfrm rot="5400000">
            <a:off x="4300669" y="-3700331"/>
            <a:ext cx="10287000" cy="17687663"/>
            <a:chOff x="0" y="0"/>
            <a:chExt cx="1300959" cy="2236893"/>
          </a:xfrm>
        </p:grpSpPr>
        <p:sp>
          <p:nvSpPr>
            <p:cNvPr id="21" name="Freeform 21"/>
            <p:cNvSpPr/>
            <p:nvPr/>
          </p:nvSpPr>
          <p:spPr>
            <a:xfrm>
              <a:off x="0" y="0"/>
              <a:ext cx="1300958" cy="2236893"/>
            </a:xfrm>
            <a:custGeom>
              <a:avLst/>
              <a:gdLst/>
              <a:ahLst/>
              <a:cxnLst/>
              <a:rect l="l" t="t" r="r" b="b"/>
              <a:pathLst>
                <a:path w="1300958" h="2236893">
                  <a:moveTo>
                    <a:pt x="433887" y="19070"/>
                  </a:moveTo>
                  <a:cubicBezTo>
                    <a:pt x="500369" y="7556"/>
                    <a:pt x="576410" y="0"/>
                    <a:pt x="650830" y="0"/>
                  </a:cubicBezTo>
                  <a:cubicBezTo>
                    <a:pt x="725252" y="0"/>
                    <a:pt x="796865" y="6476"/>
                    <a:pt x="862858" y="17990"/>
                  </a:cubicBezTo>
                  <a:cubicBezTo>
                    <a:pt x="864264" y="18350"/>
                    <a:pt x="865668" y="18350"/>
                    <a:pt x="867071" y="18710"/>
                  </a:cubicBezTo>
                  <a:cubicBezTo>
                    <a:pt x="1114906" y="64765"/>
                    <a:pt x="1297448" y="186379"/>
                    <a:pt x="1300958" y="360135"/>
                  </a:cubicBezTo>
                  <a:lnTo>
                    <a:pt x="1300958" y="2236893"/>
                  </a:lnTo>
                  <a:lnTo>
                    <a:pt x="0" y="2236893"/>
                  </a:lnTo>
                  <a:lnTo>
                    <a:pt x="0" y="361528"/>
                  </a:lnTo>
                  <a:cubicBezTo>
                    <a:pt x="3510" y="185660"/>
                    <a:pt x="183244" y="64045"/>
                    <a:pt x="433887" y="19070"/>
                  </a:cubicBezTo>
                  <a:close/>
                </a:path>
              </a:pathLst>
            </a:custGeom>
            <a:solidFill>
              <a:srgbClr val="193275"/>
            </a:solidFill>
          </p:spPr>
          <p:txBody>
            <a:bodyPr/>
            <a:lstStyle/>
            <a:p>
              <a:endParaRPr lang="pt-PT"/>
            </a:p>
          </p:txBody>
        </p:sp>
        <p:sp>
          <p:nvSpPr>
            <p:cNvPr id="22" name="TextBox 22"/>
            <p:cNvSpPr txBox="1"/>
            <p:nvPr/>
          </p:nvSpPr>
          <p:spPr>
            <a:xfrm>
              <a:off x="0" y="88900"/>
              <a:ext cx="1300959" cy="214799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23" name="Freeform 23"/>
          <p:cNvSpPr/>
          <p:nvPr/>
        </p:nvSpPr>
        <p:spPr>
          <a:xfrm>
            <a:off x="8239352" y="9412351"/>
            <a:ext cx="2232710" cy="455845"/>
          </a:xfrm>
          <a:custGeom>
            <a:avLst/>
            <a:gdLst/>
            <a:ahLst/>
            <a:cxnLst/>
            <a:rect l="l" t="t" r="r" b="b"/>
            <a:pathLst>
              <a:path w="2232710" h="455845">
                <a:moveTo>
                  <a:pt x="0" y="0"/>
                </a:moveTo>
                <a:lnTo>
                  <a:pt x="2232710" y="0"/>
                </a:lnTo>
                <a:lnTo>
                  <a:pt x="2232710" y="455845"/>
                </a:lnTo>
                <a:lnTo>
                  <a:pt x="0" y="455845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pt-PT"/>
          </a:p>
        </p:txBody>
      </p:sp>
      <p:sp>
        <p:nvSpPr>
          <p:cNvPr id="24" name="Freeform 24"/>
          <p:cNvSpPr/>
          <p:nvPr/>
        </p:nvSpPr>
        <p:spPr>
          <a:xfrm>
            <a:off x="1208566" y="9258300"/>
            <a:ext cx="3158768" cy="657094"/>
          </a:xfrm>
          <a:custGeom>
            <a:avLst/>
            <a:gdLst/>
            <a:ahLst/>
            <a:cxnLst/>
            <a:rect l="l" t="t" r="r" b="b"/>
            <a:pathLst>
              <a:path w="3158768" h="657094">
                <a:moveTo>
                  <a:pt x="0" y="0"/>
                </a:moveTo>
                <a:lnTo>
                  <a:pt x="3158769" y="0"/>
                </a:lnTo>
                <a:lnTo>
                  <a:pt x="3158769" y="657094"/>
                </a:lnTo>
                <a:lnTo>
                  <a:pt x="0" y="657094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26483" t="-141633" r="-23352" b="-163529"/>
            </a:stretch>
          </a:blipFill>
        </p:spPr>
        <p:txBody>
          <a:bodyPr/>
          <a:lstStyle/>
          <a:p>
            <a:endParaRPr lang="pt-PT"/>
          </a:p>
        </p:txBody>
      </p:sp>
      <p:sp>
        <p:nvSpPr>
          <p:cNvPr id="25" name="Freeform 25"/>
          <p:cNvSpPr/>
          <p:nvPr/>
        </p:nvSpPr>
        <p:spPr>
          <a:xfrm>
            <a:off x="4367335" y="9312459"/>
            <a:ext cx="3501153" cy="655630"/>
          </a:xfrm>
          <a:custGeom>
            <a:avLst/>
            <a:gdLst/>
            <a:ahLst/>
            <a:cxnLst/>
            <a:rect l="l" t="t" r="r" b="b"/>
            <a:pathLst>
              <a:path w="3501153" h="655630">
                <a:moveTo>
                  <a:pt x="0" y="0"/>
                </a:moveTo>
                <a:lnTo>
                  <a:pt x="3501153" y="0"/>
                </a:lnTo>
                <a:lnTo>
                  <a:pt x="3501153" y="655630"/>
                </a:lnTo>
                <a:lnTo>
                  <a:pt x="0" y="655630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-21048" t="-162319" r="-24759" b="-175664"/>
            </a:stretch>
          </a:blipFill>
        </p:spPr>
        <p:txBody>
          <a:bodyPr/>
          <a:lstStyle/>
          <a:p>
            <a:endParaRPr lang="pt-PT"/>
          </a:p>
        </p:txBody>
      </p:sp>
      <p:sp>
        <p:nvSpPr>
          <p:cNvPr id="26" name="Freeform 26"/>
          <p:cNvSpPr/>
          <p:nvPr/>
        </p:nvSpPr>
        <p:spPr>
          <a:xfrm>
            <a:off x="3081516" y="5669148"/>
            <a:ext cx="6833577" cy="1823768"/>
          </a:xfrm>
          <a:custGeom>
            <a:avLst/>
            <a:gdLst/>
            <a:ahLst/>
            <a:cxnLst/>
            <a:rect l="l" t="t" r="r" b="b"/>
            <a:pathLst>
              <a:path w="6833577" h="1823768">
                <a:moveTo>
                  <a:pt x="0" y="0"/>
                </a:moveTo>
                <a:lnTo>
                  <a:pt x="6833576" y="0"/>
                </a:lnTo>
                <a:lnTo>
                  <a:pt x="6833576" y="1823767"/>
                </a:lnTo>
                <a:lnTo>
                  <a:pt x="0" y="1823767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22285" t="-88953" r="-22927" b="-117107"/>
            </a:stretch>
          </a:blipFill>
        </p:spPr>
        <p:txBody>
          <a:bodyPr/>
          <a:lstStyle/>
          <a:p>
            <a:endParaRPr lang="pt-PT"/>
          </a:p>
        </p:txBody>
      </p:sp>
      <p:sp>
        <p:nvSpPr>
          <p:cNvPr id="27" name="Freeform 27"/>
          <p:cNvSpPr/>
          <p:nvPr/>
        </p:nvSpPr>
        <p:spPr>
          <a:xfrm>
            <a:off x="11990153" y="9432926"/>
            <a:ext cx="2114266" cy="491992"/>
          </a:xfrm>
          <a:custGeom>
            <a:avLst/>
            <a:gdLst/>
            <a:ahLst/>
            <a:cxnLst/>
            <a:rect l="l" t="t" r="r" b="b"/>
            <a:pathLst>
              <a:path w="2114266" h="491992">
                <a:moveTo>
                  <a:pt x="0" y="0"/>
                </a:moveTo>
                <a:lnTo>
                  <a:pt x="2114267" y="0"/>
                </a:lnTo>
                <a:lnTo>
                  <a:pt x="2114267" y="491993"/>
                </a:lnTo>
                <a:lnTo>
                  <a:pt x="0" y="491993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-73167" t="-193793" r="-20712" b="-174867"/>
            </a:stretch>
          </a:blipFill>
        </p:spPr>
        <p:txBody>
          <a:bodyPr/>
          <a:lstStyle/>
          <a:p>
            <a:endParaRPr lang="pt-PT"/>
          </a:p>
        </p:txBody>
      </p:sp>
      <p:sp>
        <p:nvSpPr>
          <p:cNvPr id="28" name="Freeform 28"/>
          <p:cNvSpPr/>
          <p:nvPr/>
        </p:nvSpPr>
        <p:spPr>
          <a:xfrm>
            <a:off x="10921258" y="9432926"/>
            <a:ext cx="1034858" cy="447045"/>
          </a:xfrm>
          <a:custGeom>
            <a:avLst/>
            <a:gdLst/>
            <a:ahLst/>
            <a:cxnLst/>
            <a:rect l="l" t="t" r="r" b="b"/>
            <a:pathLst>
              <a:path w="1034858" h="447045">
                <a:moveTo>
                  <a:pt x="0" y="0"/>
                </a:moveTo>
                <a:lnTo>
                  <a:pt x="1034858" y="0"/>
                </a:lnTo>
                <a:lnTo>
                  <a:pt x="1034858" y="447045"/>
                </a:lnTo>
                <a:lnTo>
                  <a:pt x="0" y="447045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r="-115750" b="-1968"/>
            </a:stretch>
          </a:blipFill>
        </p:spPr>
        <p:txBody>
          <a:bodyPr/>
          <a:lstStyle/>
          <a:p>
            <a:endParaRPr lang="pt-PT"/>
          </a:p>
        </p:txBody>
      </p:sp>
      <p:sp>
        <p:nvSpPr>
          <p:cNvPr id="29" name="TextBox 29"/>
          <p:cNvSpPr txBox="1"/>
          <p:nvPr/>
        </p:nvSpPr>
        <p:spPr>
          <a:xfrm>
            <a:off x="3326015" y="2878096"/>
            <a:ext cx="6344578" cy="73850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019"/>
              </a:lnSpc>
              <a:spcBef>
                <a:spcPct val="0"/>
              </a:spcBef>
            </a:pPr>
            <a:r>
              <a:rPr lang="en-US" sz="4299" b="1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PROPOSTA </a:t>
            </a:r>
            <a:r>
              <a:rPr lang="en-US" sz="4299" b="1">
                <a:solidFill>
                  <a:srgbClr val="FEFDFD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ESPECIAL</a:t>
            </a:r>
          </a:p>
        </p:txBody>
      </p:sp>
      <p:sp>
        <p:nvSpPr>
          <p:cNvPr id="30" name="TextBox 30"/>
          <p:cNvSpPr txBox="1"/>
          <p:nvPr/>
        </p:nvSpPr>
        <p:spPr>
          <a:xfrm>
            <a:off x="3240290" y="3614001"/>
            <a:ext cx="6564938" cy="109360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903"/>
              </a:lnSpc>
              <a:spcBef>
                <a:spcPct val="0"/>
              </a:spcBef>
            </a:pPr>
            <a:r>
              <a:rPr lang="en-US" sz="6359" b="1">
                <a:solidFill>
                  <a:srgbClr val="0000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MUNDIAL 2026</a:t>
            </a:r>
          </a:p>
        </p:txBody>
      </p:sp>
      <p:sp>
        <p:nvSpPr>
          <p:cNvPr id="31" name="TextBox 31"/>
          <p:cNvSpPr txBox="1"/>
          <p:nvPr/>
        </p:nvSpPr>
        <p:spPr>
          <a:xfrm>
            <a:off x="10914722" y="4930641"/>
            <a:ext cx="6344578" cy="73850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019"/>
              </a:lnSpc>
              <a:spcBef>
                <a:spcPct val="0"/>
              </a:spcBef>
            </a:pPr>
            <a:r>
              <a:rPr lang="en-US" sz="4299" b="1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OBRIGADO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514d78db-87fd-479f-b96c-1cdb8ea939fd">
      <Terms xmlns="http://schemas.microsoft.com/office/infopath/2007/PartnerControls"/>
    </lcf76f155ced4ddcb4097134ff3c332f>
    <TaxCatchAll xmlns="a64190e3-b41f-4776-8c7d-bbac84fa520a" xsi:nil="true"/>
    <_Flow_SignoffStatus xmlns="514d78db-87fd-479f-b96c-1cdb8ea939fd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o" ma:contentTypeID="0x0101004BCEC333320F334497C8A8E439470546" ma:contentTypeVersion="20" ma:contentTypeDescription="Criar um novo documento." ma:contentTypeScope="" ma:versionID="6cf897f4e1729a93b67e1617669bae85">
  <xsd:schema xmlns:xsd="http://www.w3.org/2001/XMLSchema" xmlns:xs="http://www.w3.org/2001/XMLSchema" xmlns:p="http://schemas.microsoft.com/office/2006/metadata/properties" xmlns:ns2="514d78db-87fd-479f-b96c-1cdb8ea939fd" xmlns:ns3="a64190e3-b41f-4776-8c7d-bbac84fa520a" targetNamespace="http://schemas.microsoft.com/office/2006/metadata/properties" ma:root="true" ma:fieldsID="ad3af4a6e1eb4e4d0de2f0cfe91e4d51" ns2:_="" ns3:_="">
    <xsd:import namespace="514d78db-87fd-479f-b96c-1cdb8ea939fd"/>
    <xsd:import namespace="a64190e3-b41f-4776-8c7d-bbac84fa520a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_Flow_SignoffStatus" minOccurs="0"/>
                <xsd:element ref="ns2:MediaServiceObjectDetectorVersions" minOccurs="0"/>
                <xsd:element ref="ns2:MediaServiceSearchProperties" minOccurs="0"/>
                <xsd:element ref="ns2:MediaServiceLocation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14d78db-87fd-479f-b96c-1cdb8ea939f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18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0" nillable="true" ma:taxonomy="true" ma:internalName="lcf76f155ced4ddcb4097134ff3c332f" ma:taxonomyFieldName="MediaServiceImageTags" ma:displayName="Etiquetas de Imagem" ma:readOnly="false" ma:fieldId="{5cf76f15-5ced-4ddc-b409-7134ff3c332f}" ma:taxonomyMulti="true" ma:sspId="0fa1375b-e2de-4216-be09-9891303a5485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_Flow_SignoffStatus" ma:index="22" nillable="true" ma:displayName="Estado da aprovação" ma:internalName="Estado_x0020_da_x0020_aprova_x00e7__x00e3_o">
      <xsd:simpleType>
        <xsd:restriction base="dms:Text"/>
      </xsd:simpleType>
    </xsd:element>
    <xsd:element name="MediaServiceObjectDetectorVersions" ma:index="23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4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25" nillable="true" ma:displayName="Location" ma:description="" ma:indexed="true" ma:internalName="MediaServiceLocation" ma:readOnly="true">
      <xsd:simpleType>
        <xsd:restriction base="dms:Text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64190e3-b41f-4776-8c7d-bbac84fa520a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Partilhado Com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Detalhes de Partilhado Com" ma:internalName="SharedWithDetails" ma:readOnly="true">
      <xsd:simpleType>
        <xsd:restriction base="dms:Note">
          <xsd:maxLength value="255"/>
        </xsd:restriction>
      </xsd:simpleType>
    </xsd:element>
    <xsd:element name="TaxCatchAll" ma:index="21" nillable="true" ma:displayName="Taxonomy Catch All Column" ma:hidden="true" ma:list="{6aca35ac-3016-4fae-a8d7-aca9a358f86b}" ma:internalName="TaxCatchAll" ma:showField="CatchAllData" ma:web="a64190e3-b41f-4776-8c7d-bbac84fa520a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ipo de Conteúdo"/>
        <xsd:element ref="dc:title" minOccurs="0" maxOccurs="1" ma:index="4" ma:displayName="Título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D8549C9-2A23-4AE6-848F-DF6FC209C94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C6EA7CF0-8BD3-4C56-BC7B-17570589A9D7}">
  <ds:schemaRefs>
    <ds:schemaRef ds:uri="http://purl.org/dc/dcmitype/"/>
    <ds:schemaRef ds:uri="http://schemas.openxmlformats.org/package/2006/metadata/core-properties"/>
    <ds:schemaRef ds:uri="http://purl.org/dc/elements/1.1/"/>
    <ds:schemaRef ds:uri="http://www.w3.org/XML/1998/namespace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a64190e3-b41f-4776-8c7d-bbac84fa520a"/>
    <ds:schemaRef ds:uri="514d78db-87fd-479f-b96c-1cdb8ea939fd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CA8CC2C1-5A8E-4455-9A6C-18AA5C994BC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14d78db-87fd-479f-b96c-1cdb8ea939fd"/>
    <ds:schemaRef ds:uri="a64190e3-b41f-4776-8c7d-bbac84fa520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18</TotalTime>
  <Words>1142</Words>
  <Application>Microsoft Office PowerPoint</Application>
  <PresentationFormat>Custom</PresentationFormat>
  <Paragraphs>158</Paragraphs>
  <Slides>16</Slides>
  <Notes>0</Notes>
  <HiddenSlides>0</HiddenSlides>
  <MMClips>3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7" baseType="lpstr">
      <vt:lpstr>Roboto Bold</vt:lpstr>
      <vt:lpstr>League Spartan</vt:lpstr>
      <vt:lpstr>Montserrat Bold</vt:lpstr>
      <vt:lpstr>Poppins Bold</vt:lpstr>
      <vt:lpstr>Arial</vt:lpstr>
      <vt:lpstr>Open Sans</vt:lpstr>
      <vt:lpstr>Montserrat</vt:lpstr>
      <vt:lpstr>Open Sans Bold</vt:lpstr>
      <vt:lpstr>Calibri</vt:lpstr>
      <vt:lpstr>More Sugar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Proposta Mundial 2026_Rádio e Digital</dc:title>
  <dc:creator>Catarina Agostinho</dc:creator>
  <cp:lastModifiedBy>Bruno Aleixo</cp:lastModifiedBy>
  <cp:revision>7</cp:revision>
  <dcterms:created xsi:type="dcterms:W3CDTF">2006-08-16T00:00:00Z</dcterms:created>
  <dcterms:modified xsi:type="dcterms:W3CDTF">2026-04-07T14:50:31Z</dcterms:modified>
  <dc:identifier>DAHFt-eRke4</dc:identifier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0x0101004BCEC333320F334497C8A8E439470546</vt:lpwstr>
  </property>
</Properties>
</file>